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82" r:id="rId5"/>
    <p:sldId id="259" r:id="rId6"/>
    <p:sldId id="260" r:id="rId7"/>
    <p:sldId id="281" r:id="rId8"/>
    <p:sldId id="261" r:id="rId9"/>
    <p:sldId id="272" r:id="rId10"/>
    <p:sldId id="262" r:id="rId11"/>
    <p:sldId id="276" r:id="rId12"/>
    <p:sldId id="268" r:id="rId13"/>
    <p:sldId id="270" r:id="rId14"/>
    <p:sldId id="263" r:id="rId15"/>
    <p:sldId id="265" r:id="rId16"/>
    <p:sldId id="266" r:id="rId17"/>
    <p:sldId id="264" r:id="rId18"/>
    <p:sldId id="267" r:id="rId19"/>
    <p:sldId id="280" r:id="rId20"/>
    <p:sldId id="279" r:id="rId21"/>
    <p:sldId id="269" r:id="rId22"/>
    <p:sldId id="271" r:id="rId23"/>
    <p:sldId id="277" r:id="rId24"/>
    <p:sldId id="278" r:id="rId25"/>
    <p:sldId id="273" r:id="rId26"/>
    <p:sldId id="275" r:id="rId27"/>
  </p:sldIdLst>
  <p:sldSz cx="12192000" cy="6858000"/>
  <p:notesSz cx="6858000" cy="9144000"/>
  <p:embeddedFontLst>
    <p:embeddedFont>
      <p:font typeface="Algerian" panose="04020705040A02060702" pitchFamily="82" charset="0"/>
      <p:regular r:id="rId29"/>
    </p:embeddedFont>
    <p:embeddedFont>
      <p:font typeface="Arabic Typesetting" panose="03020402040406030203" pitchFamily="66" charset="-78"/>
      <p:regular r:id="rId30"/>
    </p:embeddedFont>
    <p:embeddedFont>
      <p:font typeface="Arial Black" panose="020B0A04020102020204" pitchFamily="34" charset="0"/>
      <p:regular r:id="rId31"/>
      <p:bold r:id="rId32"/>
    </p:embeddedFont>
    <p:embeddedFont>
      <p:font typeface="Government Agent BB" panose="02000506040000020004" pitchFamily="50" charset="0"/>
      <p:regular r:id="rId33"/>
      <p:italic r:id="rId34"/>
    </p:embeddedFont>
    <p:embeddedFont>
      <p:font typeface="Nissan" panose="02000000000000000000"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CbHRGd+bhigMcbG0Z0x4qtvPC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48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guardiansports.com/guardian-ca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eau.trahan@tylerisd.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tyleris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s://athletics.tylerisd.org/Website/Ma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thletics.tylerisd.org/Website/Mai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285B0E31-8742-0770-5C3F-C3D0D640F9D1}"/>
              </a:ext>
            </a:extLst>
          </p:cNvPr>
          <p:cNvSpPr txBox="1"/>
          <p:nvPr/>
        </p:nvSpPr>
        <p:spPr>
          <a:xfrm>
            <a:off x="3310128" y="5174765"/>
            <a:ext cx="1143000" cy="584775"/>
          </a:xfrm>
          <a:prstGeom prst="rect">
            <a:avLst/>
          </a:prstGeom>
          <a:solidFill>
            <a:srgbClr val="343434"/>
          </a:solidFill>
        </p:spPr>
        <p:txBody>
          <a:bodyPr wrap="square" rtlCol="0">
            <a:spAutoFit/>
          </a:bodyPr>
          <a:lstStyle/>
          <a:p>
            <a:pPr algn="ctr"/>
            <a:r>
              <a:rPr lang="en-US" sz="3200" b="1" dirty="0">
                <a:solidFill>
                  <a:schemeClr val="bg1"/>
                </a:solidFill>
                <a:latin typeface="Nissan" panose="02000000000000000000" pitchFamily="2" charset="0"/>
                <a:cs typeface="Nissan" panose="02000000000000000000" pitchFamily="2" charset="0"/>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p:nvPr/>
        </p:nvSpPr>
        <p:spPr>
          <a:xfrm>
            <a:off x="880507" y="2015107"/>
            <a:ext cx="10430987" cy="1815841"/>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dk1"/>
              </a:buClr>
              <a:buSzPts val="2800"/>
              <a:buFont typeface="Arial"/>
              <a:buChar char="•"/>
            </a:pPr>
            <a:r>
              <a:rPr lang="en-US" sz="2800" b="1" i="1" u="none" strike="noStrike" cap="none" dirty="0">
                <a:solidFill>
                  <a:schemeClr val="dk1"/>
                </a:solidFill>
                <a:latin typeface="Arial"/>
                <a:ea typeface="Arial"/>
                <a:cs typeface="Arial"/>
                <a:sym typeface="Arial"/>
              </a:rPr>
              <a:t>NO CELL PHONES IN LOCKER ROOM (District Policy)</a:t>
            </a:r>
            <a:endParaRPr dirty="0"/>
          </a:p>
          <a:p>
            <a:pPr marL="457200" marR="0" lvl="0" indent="-457200" algn="l" rtl="0">
              <a:lnSpc>
                <a:spcPct val="200000"/>
              </a:lnSpc>
              <a:spcBef>
                <a:spcPts val="0"/>
              </a:spcBef>
              <a:spcAft>
                <a:spcPts val="0"/>
              </a:spcAft>
              <a:buClr>
                <a:schemeClr val="dk1"/>
              </a:buClr>
              <a:buSzPts val="2800"/>
              <a:buFont typeface="Arial"/>
              <a:buChar char="•"/>
            </a:pPr>
            <a:r>
              <a:rPr lang="en-US" sz="2800" b="1" i="1" u="none" strike="noStrike" cap="none" dirty="0">
                <a:solidFill>
                  <a:schemeClr val="dk1"/>
                </a:solidFill>
                <a:latin typeface="Arial"/>
                <a:ea typeface="Arial"/>
                <a:cs typeface="Arial"/>
                <a:sym typeface="Arial"/>
              </a:rPr>
              <a:t>Locks are mounted on lockers, LOCK UP YOUR THINGS!</a:t>
            </a:r>
            <a:endParaRPr sz="4400" b="1" i="1" u="none" strike="noStrike" cap="none" dirty="0">
              <a:solidFill>
                <a:schemeClr val="dk1"/>
              </a:solidFill>
              <a:latin typeface="Arial"/>
              <a:ea typeface="Arial"/>
              <a:cs typeface="Arial"/>
              <a:sym typeface="Arial"/>
            </a:endParaRPr>
          </a:p>
        </p:txBody>
      </p:sp>
      <p:sp>
        <p:nvSpPr>
          <p:cNvPr id="135" name="Google Shape;135;p7"/>
          <p:cNvSpPr txBox="1"/>
          <p:nvPr/>
        </p:nvSpPr>
        <p:spPr>
          <a:xfrm>
            <a:off x="464457" y="116114"/>
            <a:ext cx="1078411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i="0" u="sng" strike="noStrike" cap="none" dirty="0">
                <a:solidFill>
                  <a:schemeClr val="dk1"/>
                </a:solidFill>
                <a:latin typeface="Arial Black"/>
                <a:ea typeface="Arial Black"/>
                <a:cs typeface="Arial Black"/>
                <a:sym typeface="Arial Black"/>
              </a:rPr>
              <a:t>LOCKER ROOM MANAGEMENT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48AC4-CEC3-089D-7FF6-28469FE9CECD}"/>
              </a:ext>
            </a:extLst>
          </p:cNvPr>
          <p:cNvSpPr>
            <a:spLocks noGrp="1"/>
          </p:cNvSpPr>
          <p:nvPr>
            <p:ph type="title"/>
          </p:nvPr>
        </p:nvSpPr>
        <p:spPr/>
        <p:txBody>
          <a:bodyPr/>
          <a:lstStyle/>
          <a:p>
            <a:pPr algn="ctr"/>
            <a:r>
              <a:rPr lang="en-US" u="sng" dirty="0"/>
              <a:t>Team Rules</a:t>
            </a:r>
          </a:p>
        </p:txBody>
      </p:sp>
      <p:sp>
        <p:nvSpPr>
          <p:cNvPr id="3" name="Text Placeholder 2">
            <a:extLst>
              <a:ext uri="{FF2B5EF4-FFF2-40B4-BE49-F238E27FC236}">
                <a16:creationId xmlns:a16="http://schemas.microsoft.com/office/drawing/2014/main" id="{C9A5E6AF-9CFB-4BF3-135F-7F4A4B33E1CB}"/>
              </a:ext>
            </a:extLst>
          </p:cNvPr>
          <p:cNvSpPr>
            <a:spLocks noGrp="1"/>
          </p:cNvSpPr>
          <p:nvPr>
            <p:ph type="body" idx="1"/>
          </p:nvPr>
        </p:nvSpPr>
        <p:spPr/>
        <p:txBody>
          <a:bodyPr/>
          <a:lstStyle/>
          <a:p>
            <a:r>
              <a:rPr lang="en-US" dirty="0"/>
              <a:t>No Stealing – Zero Tolerance</a:t>
            </a:r>
          </a:p>
          <a:p>
            <a:r>
              <a:rPr lang="en-US" dirty="0"/>
              <a:t>Respect Women, Teachers, and Positions of Authority</a:t>
            </a:r>
          </a:p>
          <a:p>
            <a:r>
              <a:rPr lang="en-US" dirty="0"/>
              <a:t>Consequences to all choices made both good and bad</a:t>
            </a:r>
          </a:p>
          <a:p>
            <a:endParaRPr lang="en-US" dirty="0"/>
          </a:p>
        </p:txBody>
      </p:sp>
    </p:spTree>
    <p:extLst>
      <p:ext uri="{BB962C8B-B14F-4D97-AF65-F5344CB8AC3E}">
        <p14:creationId xmlns:p14="http://schemas.microsoft.com/office/powerpoint/2010/main" val="310317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p:nvPr/>
        </p:nvSpPr>
        <p:spPr>
          <a:xfrm>
            <a:off x="206039" y="116114"/>
            <a:ext cx="117799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a:solidFill>
                  <a:schemeClr val="dk1"/>
                </a:solidFill>
                <a:latin typeface="Arial Black"/>
                <a:ea typeface="Arial Black"/>
                <a:cs typeface="Arial Black"/>
                <a:sym typeface="Arial Black"/>
              </a:rPr>
              <a:t>PARENT-COACH MEETING</a:t>
            </a:r>
            <a:endParaRPr/>
          </a:p>
        </p:txBody>
      </p:sp>
      <p:sp>
        <p:nvSpPr>
          <p:cNvPr id="172" name="Google Shape;172;p13"/>
          <p:cNvSpPr txBox="1"/>
          <p:nvPr/>
        </p:nvSpPr>
        <p:spPr>
          <a:xfrm>
            <a:off x="2390140" y="1182231"/>
            <a:ext cx="7411721"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US" sz="2800" b="1" i="0" u="sng" strike="noStrike" cap="none" dirty="0">
                <a:solidFill>
                  <a:schemeClr val="dk1"/>
                </a:solidFill>
                <a:latin typeface="Arial"/>
                <a:ea typeface="Arial"/>
                <a:cs typeface="Arial"/>
                <a:sym typeface="Arial"/>
              </a:rPr>
              <a:t>CHAIN OF COMMAND</a:t>
            </a:r>
            <a:endParaRPr u="sng" dirty="0"/>
          </a:p>
          <a:p>
            <a:pPr marL="514350" marR="0" lvl="0" indent="-514350" algn="l" rtl="0">
              <a:spcBef>
                <a:spcPts val="0"/>
              </a:spcBef>
              <a:spcAft>
                <a:spcPts val="0"/>
              </a:spcAft>
              <a:buClr>
                <a:schemeClr val="dk1"/>
              </a:buClr>
              <a:buSzPts val="2800"/>
              <a:buFont typeface="+mj-lt"/>
              <a:buAutoNum type="arabicPeriod"/>
            </a:pPr>
            <a:r>
              <a:rPr lang="en-US" sz="2800" b="0" i="1" u="none" strike="noStrike" cap="none" dirty="0">
                <a:solidFill>
                  <a:schemeClr val="dk1"/>
                </a:solidFill>
                <a:latin typeface="Arial"/>
                <a:ea typeface="Arial"/>
                <a:cs typeface="Arial"/>
                <a:sym typeface="Arial"/>
              </a:rPr>
              <a:t>POSITION COACH</a:t>
            </a:r>
            <a:endParaRPr dirty="0"/>
          </a:p>
          <a:p>
            <a:pPr marL="514350" marR="0" lvl="0" indent="-514350" algn="l" rtl="0">
              <a:spcBef>
                <a:spcPts val="0"/>
              </a:spcBef>
              <a:spcAft>
                <a:spcPts val="0"/>
              </a:spcAft>
              <a:buClr>
                <a:schemeClr val="dk1"/>
              </a:buClr>
              <a:buSzPts val="2800"/>
              <a:buFont typeface="+mj-lt"/>
              <a:buAutoNum type="arabicPeriod"/>
            </a:pPr>
            <a:r>
              <a:rPr lang="en-US" sz="2800" b="0" i="1" u="none" strike="noStrike" cap="none" dirty="0">
                <a:solidFill>
                  <a:schemeClr val="dk1"/>
                </a:solidFill>
                <a:latin typeface="Arial"/>
                <a:ea typeface="Arial"/>
                <a:cs typeface="Arial"/>
                <a:sym typeface="Arial"/>
              </a:rPr>
              <a:t>HEAD COACH (BEAU TRAHAN)</a:t>
            </a:r>
            <a:endParaRPr dirty="0"/>
          </a:p>
          <a:p>
            <a:pPr marL="514350" marR="0" lvl="0" indent="-514350" algn="l" rtl="0">
              <a:spcBef>
                <a:spcPts val="0"/>
              </a:spcBef>
              <a:spcAft>
                <a:spcPts val="0"/>
              </a:spcAft>
              <a:buClr>
                <a:schemeClr val="dk1"/>
              </a:buClr>
              <a:buSzPts val="2800"/>
              <a:buFont typeface="+mj-lt"/>
              <a:buAutoNum type="arabicPeriod"/>
            </a:pPr>
            <a:r>
              <a:rPr lang="en-US" sz="2800" b="0" i="1" u="none" strike="noStrike" cap="none" dirty="0">
                <a:solidFill>
                  <a:schemeClr val="dk1"/>
                </a:solidFill>
                <a:latin typeface="Arial"/>
                <a:ea typeface="Arial"/>
                <a:cs typeface="Arial"/>
                <a:sym typeface="Arial"/>
              </a:rPr>
              <a:t>ATHLETIC DIRECTOR (Sam Gillispie)</a:t>
            </a:r>
            <a:endParaRPr sz="4400" b="0" i="1" u="none" strike="noStrike" cap="none" dirty="0">
              <a:solidFill>
                <a:schemeClr val="dk1"/>
              </a:solidFill>
              <a:latin typeface="Arial"/>
              <a:ea typeface="Arial"/>
              <a:cs typeface="Arial"/>
              <a:sym typeface="Arial"/>
            </a:endParaRPr>
          </a:p>
        </p:txBody>
      </p:sp>
      <p:sp>
        <p:nvSpPr>
          <p:cNvPr id="173" name="Google Shape;173;p13"/>
          <p:cNvSpPr txBox="1"/>
          <p:nvPr/>
        </p:nvSpPr>
        <p:spPr>
          <a:xfrm>
            <a:off x="1607820" y="3851165"/>
            <a:ext cx="8976361"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US" sz="2800" b="1" i="0" u="sng" strike="noStrike" cap="none" dirty="0">
                <a:solidFill>
                  <a:schemeClr val="dk1"/>
                </a:solidFill>
                <a:latin typeface="Arial"/>
                <a:ea typeface="Arial"/>
                <a:cs typeface="Arial"/>
                <a:sym typeface="Arial"/>
              </a:rPr>
              <a:t>48 HOUR RULE (POST GAME)</a:t>
            </a:r>
            <a:endParaRPr u="sng" dirty="0"/>
          </a:p>
          <a:p>
            <a:pPr marL="457200" marR="0" lvl="0"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NO TALK ABOUT PLAYING TIME</a:t>
            </a:r>
          </a:p>
          <a:p>
            <a:pPr marL="457200" marR="0" lvl="0" indent="-457200" algn="l" rtl="0">
              <a:spcBef>
                <a:spcPts val="0"/>
              </a:spcBef>
              <a:spcAft>
                <a:spcPts val="0"/>
              </a:spcAft>
              <a:buClr>
                <a:schemeClr val="dk1"/>
              </a:buClr>
              <a:buSzPts val="2800"/>
              <a:buFont typeface="Arial"/>
              <a:buChar char="•"/>
            </a:pPr>
            <a:r>
              <a:rPr lang="en-US" sz="2800" b="0" i="1" u="none" strike="noStrike" cap="none" dirty="0">
                <a:solidFill>
                  <a:schemeClr val="dk1"/>
                </a:solidFill>
                <a:latin typeface="Arial"/>
                <a:ea typeface="Arial"/>
                <a:cs typeface="Arial"/>
                <a:sym typeface="Arial"/>
              </a:rPr>
              <a:t>NO TALK ABOUT ATHLETES OTHER THAN YOUR SON</a:t>
            </a:r>
            <a:endParaRPr sz="4400" b="0" i="1"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206039" y="116114"/>
            <a:ext cx="117799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TRANSPORTATION TO/FROM EVENTS</a:t>
            </a:r>
            <a:endParaRPr dirty="0"/>
          </a:p>
        </p:txBody>
      </p:sp>
      <p:sp>
        <p:nvSpPr>
          <p:cNvPr id="185" name="Google Shape;185;p15"/>
          <p:cNvSpPr txBox="1"/>
          <p:nvPr/>
        </p:nvSpPr>
        <p:spPr>
          <a:xfrm>
            <a:off x="449093" y="1114140"/>
            <a:ext cx="11293813" cy="3970277"/>
          </a:xfrm>
          <a:prstGeom prst="rect">
            <a:avLst/>
          </a:prstGeom>
          <a:noFill/>
          <a:ln>
            <a:noFill/>
          </a:ln>
        </p:spPr>
        <p:txBody>
          <a:bodyPr spcFirstLastPara="1" wrap="square" lIns="91425" tIns="45700" rIns="91425" bIns="45700" anchor="t" anchorCtr="0">
            <a:spAutoFit/>
          </a:bodyPr>
          <a:lstStyle/>
          <a:p>
            <a:pPr marL="457200" lvl="1" indent="-457200">
              <a:lnSpc>
                <a:spcPct val="150000"/>
              </a:lnSpc>
              <a:buClr>
                <a:schemeClr val="dk1"/>
              </a:buClr>
              <a:buSzPts val="2800"/>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Players will act appropriately to and from games. </a:t>
            </a:r>
            <a:endParaRPr dirty="0"/>
          </a:p>
          <a:p>
            <a:pPr marL="457200" marR="0" lvl="0" indent="-457200" algn="l" rtl="0">
              <a:lnSpc>
                <a:spcPct val="150000"/>
              </a:lnSpc>
              <a:spcBef>
                <a:spcPts val="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latin typeface="Arial"/>
                <a:ea typeface="Arial"/>
                <a:cs typeface="Arial"/>
                <a:sym typeface="Arial"/>
              </a:rPr>
              <a:t>Players will ride the bus to and from games, unless prior arrangements have been made. (Emergencies Only)</a:t>
            </a:r>
          </a:p>
          <a:p>
            <a:pPr marL="457200" marR="0" lvl="0" indent="-457200" algn="l" rtl="0">
              <a:lnSpc>
                <a:spcPct val="150000"/>
              </a:lnSpc>
              <a:spcBef>
                <a:spcPts val="0"/>
              </a:spcBef>
              <a:spcAft>
                <a:spcPts val="0"/>
              </a:spcAft>
              <a:buClr>
                <a:schemeClr val="dk1"/>
              </a:buClr>
              <a:buSzPts val="2800"/>
              <a:buFont typeface="Arial" panose="020B0604020202020204" pitchFamily="34" charset="0"/>
              <a:buChar char="•"/>
            </a:pPr>
            <a:r>
              <a:rPr lang="en-US" sz="2800" b="1" dirty="0">
                <a:solidFill>
                  <a:schemeClr val="dk1"/>
                </a:solidFill>
              </a:rPr>
              <a:t>(Varsity Home Games) </a:t>
            </a:r>
            <a:r>
              <a:rPr lang="en-US" sz="2800" dirty="0">
                <a:solidFill>
                  <a:schemeClr val="dk1"/>
                </a:solidFill>
              </a:rPr>
              <a:t>Per District Policy, Post Game - Please do not meet at the fence or field at Rose Stadium. Meet your son at the Tyler Legacy High School Field House.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p:nvPr/>
        </p:nvSpPr>
        <p:spPr>
          <a:xfrm>
            <a:off x="464457" y="116114"/>
            <a:ext cx="1078411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i="0" u="sng" strike="noStrike" cap="none" dirty="0">
                <a:solidFill>
                  <a:schemeClr val="dk1"/>
                </a:solidFill>
                <a:latin typeface="Arial Black"/>
                <a:ea typeface="Arial Black"/>
                <a:cs typeface="Arial Black"/>
                <a:sym typeface="Arial Black"/>
              </a:rPr>
              <a:t>AMATEUR ATHLETIC RULE</a:t>
            </a:r>
            <a:endParaRPr dirty="0"/>
          </a:p>
        </p:txBody>
      </p:sp>
      <p:sp>
        <p:nvSpPr>
          <p:cNvPr id="141" name="Google Shape;141;p8"/>
          <p:cNvSpPr txBox="1">
            <a:spLocks noGrp="1"/>
          </p:cNvSpPr>
          <p:nvPr>
            <p:ph type="body" idx="1"/>
          </p:nvPr>
        </p:nvSpPr>
        <p:spPr>
          <a:xfrm>
            <a:off x="177214" y="1123334"/>
            <a:ext cx="11837700" cy="4363066"/>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90000"/>
              </a:lnSpc>
              <a:spcBef>
                <a:spcPts val="0"/>
              </a:spcBef>
              <a:spcAft>
                <a:spcPts val="0"/>
              </a:spcAft>
              <a:buClr>
                <a:schemeClr val="dk1"/>
              </a:buClr>
              <a:buSzPct val="100000"/>
              <a:buChar char="•"/>
            </a:pPr>
            <a:r>
              <a:rPr lang="en-US" dirty="0"/>
              <a:t>The amateur rule starts the first class day of a student’s ninth grade year, and is in continuous effect during the school year and summer months until all athletic competitions are completed in the 12th grade. The student at all times (whether in school or outside school) shall abide by the letter and intent of amateurism, as set forth in this section. Schools are charged with the responsibility of informing students of all applicable subsections of this rule and enforcing this rule. Administrators and coaches must ensure that athletes receive only services specifically permitted by written rule. Any breach of the rule undermines the educational goals of interscholastic athletics.</a:t>
            </a:r>
            <a:endParaRPr dirty="0"/>
          </a:p>
          <a:p>
            <a:pPr marL="228600" lvl="0" indent="-228600" algn="l" rtl="0">
              <a:lnSpc>
                <a:spcPct val="90000"/>
              </a:lnSpc>
              <a:spcBef>
                <a:spcPts val="1000"/>
              </a:spcBef>
              <a:spcAft>
                <a:spcPts val="0"/>
              </a:spcAft>
              <a:buClr>
                <a:schemeClr val="dk1"/>
              </a:buClr>
              <a:buSzPct val="100000"/>
              <a:buChar char="•"/>
            </a:pPr>
            <a:r>
              <a:rPr lang="en-US" dirty="0"/>
              <a:t>(a) NOT AN AMATEUR. For purposes of competing in an athletic contest, a student in grades 9-12 is not an amateur if that individual, within the preceding 12 months: </a:t>
            </a:r>
            <a:endParaRPr dirty="0"/>
          </a:p>
          <a:p>
            <a:pPr marL="228600" lvl="0" indent="-228600" algn="l" rtl="0">
              <a:lnSpc>
                <a:spcPct val="90000"/>
              </a:lnSpc>
              <a:spcBef>
                <a:spcPts val="1000"/>
              </a:spcBef>
              <a:spcAft>
                <a:spcPts val="0"/>
              </a:spcAft>
              <a:buClr>
                <a:schemeClr val="dk1"/>
              </a:buClr>
              <a:buSzPct val="100000"/>
              <a:buChar char="•"/>
            </a:pPr>
            <a:r>
              <a:rPr lang="en-US" dirty="0"/>
              <a:t>(1) except as provided otherwise in this section, received money or other valuable consideration for participating in a UIL sponsored school sport;</a:t>
            </a:r>
            <a:br>
              <a:rPr lang="en-US" dirty="0"/>
            </a:br>
            <a:br>
              <a:rPr lang="en-US" dirty="0"/>
            </a:br>
            <a:r>
              <a:rPr lang="en-US" dirty="0"/>
              <a:t>(2) received valuable consideration for allowing his or her name to be used in promoting a product, plan or service related to a UIL sport or contest; or </a:t>
            </a:r>
            <a:br>
              <a:rPr lang="en-US" dirty="0"/>
            </a:br>
            <a:br>
              <a:rPr lang="en-US" dirty="0"/>
            </a:br>
            <a:r>
              <a:rPr lang="en-US" dirty="0"/>
              <a:t>(3) accepted money or other valuable consideration from school booster club funds for any non-school purpose.</a:t>
            </a:r>
            <a:br>
              <a:rPr lang="en-US" dirty="0"/>
            </a:br>
            <a:br>
              <a:rPr lang="en-US" dirty="0"/>
            </a:br>
            <a:r>
              <a:rPr lang="en-US" dirty="0"/>
              <a:t>(4) For the purposes of this section, “participating” means taking part or playing any role in the covered sport or otherwise being involved in any practice, game or contest of the covered sport, as a coach, player, manager, assistant, or any other involvement besides that of a spectator. A game or activity involving chance not sponsored by the UIL but that may also involve a student using some athletic skill or ability does not constitute “participating” under this section. Such a game or activity would be a “half-court shot” contest as part of a marketing program or throwing balls at a target for a prize. “Teaching” and ‘coaching” are synonymous terms.</a:t>
            </a:r>
            <a:br>
              <a:rPr lang="en-US" dirty="0"/>
            </a:br>
            <a:br>
              <a:rPr lang="en-US" dirty="0"/>
            </a:br>
            <a:r>
              <a:rPr lang="en-US" dirty="0"/>
              <a:t>(5) For the purposes of this section a “UIL sponsored school sport” is any sport that is sponsored by the UIL as either a regular approved UIL activity or pilot program and that is made available through the school the student attends. For example, baseball is a UIL sponsored sport and is covered by this rule, regardless of the level of competition involved or organization that is administering the game in which the sport is played.</a:t>
            </a:r>
            <a:endParaRPr dirty="0"/>
          </a:p>
          <a:p>
            <a:pPr marL="228600" lvl="0" indent="-13081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p:nvPr/>
        </p:nvSpPr>
        <p:spPr>
          <a:xfrm>
            <a:off x="464457" y="116114"/>
            <a:ext cx="1078411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i="0" u="sng" strike="noStrike" cap="none" dirty="0">
                <a:solidFill>
                  <a:schemeClr val="dk1"/>
                </a:solidFill>
                <a:latin typeface="Arial Black"/>
                <a:ea typeface="Arial Black"/>
                <a:cs typeface="Arial Black"/>
                <a:sym typeface="Arial Black"/>
              </a:rPr>
              <a:t>UIL ELIGIBILITY RULE</a:t>
            </a:r>
            <a:endParaRPr dirty="0"/>
          </a:p>
        </p:txBody>
      </p:sp>
      <p:sp>
        <p:nvSpPr>
          <p:cNvPr id="153" name="Google Shape;153;p9"/>
          <p:cNvSpPr txBox="1">
            <a:spLocks noGrp="1"/>
          </p:cNvSpPr>
          <p:nvPr>
            <p:ph type="body" idx="1"/>
          </p:nvPr>
        </p:nvSpPr>
        <p:spPr>
          <a:xfrm>
            <a:off x="2380343" y="947110"/>
            <a:ext cx="9666514" cy="5794775"/>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1800" dirty="0"/>
              <a:t>Subject to the other sections of this subchapter, an individual is eligible to participate in a UIL varsity contest as a representative of a member school if that individual:</a:t>
            </a:r>
            <a:endParaRPr dirty="0"/>
          </a:p>
          <a:p>
            <a:pPr marL="228600" lvl="0" indent="-228600" algn="l" rtl="0">
              <a:lnSpc>
                <a:spcPct val="90000"/>
              </a:lnSpc>
              <a:spcBef>
                <a:spcPts val="1000"/>
              </a:spcBef>
              <a:spcAft>
                <a:spcPts val="0"/>
              </a:spcAft>
              <a:buClr>
                <a:schemeClr val="dk1"/>
              </a:buClr>
              <a:buSzPct val="100000"/>
              <a:buChar char="•"/>
            </a:pPr>
            <a:r>
              <a:rPr lang="en-US" sz="1800" dirty="0"/>
              <a:t>(a) is not a high school graduate (Refer to Section 405);</a:t>
            </a:r>
            <a:endParaRPr dirty="0"/>
          </a:p>
          <a:p>
            <a:pPr marL="228600" lvl="0" indent="-228600" algn="l" rtl="0">
              <a:lnSpc>
                <a:spcPct val="90000"/>
              </a:lnSpc>
              <a:spcBef>
                <a:spcPts val="1000"/>
              </a:spcBef>
              <a:spcAft>
                <a:spcPts val="0"/>
              </a:spcAft>
              <a:buClr>
                <a:schemeClr val="dk1"/>
              </a:buClr>
              <a:buSzPct val="100000"/>
              <a:buChar char="•"/>
            </a:pPr>
            <a:r>
              <a:rPr lang="en-US" sz="1800" dirty="0"/>
              <a:t>(b) is a full-time, day student in the member high school the student represents; or is a non-enrolled (home schooled) student seeking participation and is in compliance with all provisions included in section 33.0832 of the Texas Education Code (Refer to Section 406, academic exception, Official Interpretations 08-09-10, 99-04-20, 10-03-12 and 00-09-13, Appendix I).</a:t>
            </a:r>
            <a:endParaRPr dirty="0"/>
          </a:p>
          <a:p>
            <a:pPr marL="228600" lvl="0" indent="-228600" algn="l" rtl="0">
              <a:lnSpc>
                <a:spcPct val="90000"/>
              </a:lnSpc>
              <a:spcBef>
                <a:spcPts val="1000"/>
              </a:spcBef>
              <a:spcAft>
                <a:spcPts val="0"/>
              </a:spcAft>
              <a:buClr>
                <a:schemeClr val="dk1"/>
              </a:buClr>
              <a:buSzPct val="100000"/>
              <a:buChar char="•"/>
            </a:pPr>
            <a:r>
              <a:rPr lang="en-US" sz="1800" dirty="0"/>
              <a:t>(c) has been in regular attendance at the member school since the sixth class day of the present school year or has been in enrolled and in regular attendance for 15 or more calendar days before the contest or competition (student becomes eligible on the fifteenth day) (Refer to Section 407 and Official Interpretation 95-11-09, Appendix I);</a:t>
            </a:r>
            <a:endParaRPr dirty="0"/>
          </a:p>
          <a:p>
            <a:pPr marL="228600" lvl="0" indent="-228600" algn="l" rtl="0">
              <a:lnSpc>
                <a:spcPct val="90000"/>
              </a:lnSpc>
              <a:spcBef>
                <a:spcPts val="1000"/>
              </a:spcBef>
              <a:spcAft>
                <a:spcPts val="0"/>
              </a:spcAft>
              <a:buClr>
                <a:schemeClr val="dk1"/>
              </a:buClr>
              <a:buSzPct val="100000"/>
              <a:buChar char="•"/>
            </a:pPr>
            <a:r>
              <a:rPr lang="en-US" sz="1800" dirty="0"/>
              <a:t>(d) is in compliance with rules of the State Board of Education; (Refer to Section 404 and state law regarding credit requirements and grades (the school shall verify a student’s grades on the basis of the official grade report and independently of involvement by the student);</a:t>
            </a:r>
            <a:endParaRPr dirty="0"/>
          </a:p>
          <a:p>
            <a:pPr marL="228600" lvl="0" indent="-228600" algn="l" rtl="0">
              <a:lnSpc>
                <a:spcPct val="90000"/>
              </a:lnSpc>
              <a:spcBef>
                <a:spcPts val="1000"/>
              </a:spcBef>
              <a:spcAft>
                <a:spcPts val="0"/>
              </a:spcAft>
              <a:buClr>
                <a:schemeClr val="dk1"/>
              </a:buClr>
              <a:buSzPct val="100000"/>
              <a:buChar char="•"/>
            </a:pPr>
            <a:r>
              <a:rPr lang="en-US" sz="1800" dirty="0"/>
              <a:t>(e) has the required number of credits for eligibility during the first six weeks of school (Refer to Section 411);</a:t>
            </a:r>
            <a:endParaRPr dirty="0"/>
          </a:p>
          <a:p>
            <a:pPr marL="228600" lvl="0" indent="-228600" algn="l" rtl="0">
              <a:lnSpc>
                <a:spcPct val="90000"/>
              </a:lnSpc>
              <a:spcBef>
                <a:spcPts val="1000"/>
              </a:spcBef>
              <a:spcAft>
                <a:spcPts val="0"/>
              </a:spcAft>
              <a:buClr>
                <a:schemeClr val="dk1"/>
              </a:buClr>
              <a:buSzPct val="100000"/>
              <a:buChar char="•"/>
            </a:pPr>
            <a:r>
              <a:rPr lang="en-US" sz="1800" dirty="0"/>
              <a:t>(f) is enrolled in a four-year program of high school courses (Refer to Section 408);</a:t>
            </a:r>
            <a:endParaRPr dirty="0"/>
          </a:p>
          <a:p>
            <a:pPr marL="228600" lvl="0" indent="-228600" algn="l" rtl="0">
              <a:lnSpc>
                <a:spcPct val="90000"/>
              </a:lnSpc>
              <a:spcBef>
                <a:spcPts val="1000"/>
              </a:spcBef>
              <a:spcAft>
                <a:spcPts val="0"/>
              </a:spcAft>
              <a:buClr>
                <a:schemeClr val="dk1"/>
              </a:buClr>
              <a:buSzPct val="100000"/>
              <a:buChar char="•"/>
            </a:pPr>
            <a:r>
              <a:rPr lang="en-US" sz="1800" dirty="0"/>
              <a:t>(g) initially enrolled in the ninth grade not more than four years ago nor in the tenth grade not more than three years ago (Refer to Section 408 and Official Interpretation 07-04-18, Appendix I);</a:t>
            </a:r>
            <a:endParaRPr dirty="0"/>
          </a:p>
          <a:p>
            <a:pPr marL="228600" lvl="0" indent="-228600" algn="l" rtl="0">
              <a:lnSpc>
                <a:spcPct val="90000"/>
              </a:lnSpc>
              <a:spcBef>
                <a:spcPts val="1000"/>
              </a:spcBef>
              <a:spcAft>
                <a:spcPts val="0"/>
              </a:spcAft>
              <a:buClr>
                <a:schemeClr val="dk1"/>
              </a:buClr>
              <a:buSzPct val="100000"/>
              <a:buChar char="•"/>
            </a:pPr>
            <a:r>
              <a:rPr lang="en-US" sz="1800" dirty="0"/>
              <a:t>(h) was not recruited (Refer to Section 5 and Section 409);</a:t>
            </a:r>
            <a:endParaRPr dirty="0"/>
          </a:p>
          <a:p>
            <a:pPr marL="228600" lvl="0" indent="-228600" algn="l" rtl="0">
              <a:lnSpc>
                <a:spcPct val="90000"/>
              </a:lnSpc>
              <a:spcBef>
                <a:spcPts val="1000"/>
              </a:spcBef>
              <a:spcAft>
                <a:spcPts val="0"/>
              </a:spcAft>
              <a:buClr>
                <a:schemeClr val="dk1"/>
              </a:buClr>
              <a:buSzPct val="100000"/>
              <a:buChar char="•"/>
            </a:pPr>
            <a:r>
              <a:rPr lang="en-US" sz="1800" dirty="0"/>
              <a:t>(</a:t>
            </a:r>
            <a:r>
              <a:rPr lang="en-US" sz="1800" dirty="0" err="1"/>
              <a:t>i</a:t>
            </a:r>
            <a:r>
              <a:rPr lang="en-US" sz="1800" dirty="0"/>
              <a:t>) is not in violation of the Awards Rules (Refer to Section 480);</a:t>
            </a:r>
            <a:endParaRPr dirty="0"/>
          </a:p>
          <a:p>
            <a:pPr marL="228600" lvl="0" indent="-122872" algn="l" rtl="0">
              <a:lnSpc>
                <a:spcPct val="90000"/>
              </a:lnSpc>
              <a:spcBef>
                <a:spcPts val="1000"/>
              </a:spcBef>
              <a:spcAft>
                <a:spcPts val="0"/>
              </a:spcAft>
              <a:buClr>
                <a:schemeClr val="dk1"/>
              </a:buClr>
              <a:buSzPct val="100000"/>
              <a:buNone/>
            </a:pPr>
            <a:endParaRPr sz="1800" dirty="0"/>
          </a:p>
        </p:txBody>
      </p:sp>
      <p:pic>
        <p:nvPicPr>
          <p:cNvPr id="154" name="Google Shape;154;p9" descr="UIL says yes to football streaming, no to shot clock | News | tylerpaper.com"/>
          <p:cNvPicPr preferRelativeResize="0"/>
          <p:nvPr/>
        </p:nvPicPr>
        <p:blipFill rotWithShape="1">
          <a:blip r:embed="rId3">
            <a:alphaModFix/>
          </a:blip>
          <a:srcRect/>
          <a:stretch/>
        </p:blipFill>
        <p:spPr>
          <a:xfrm>
            <a:off x="266935" y="2495614"/>
            <a:ext cx="2113408" cy="16554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p:nvPr/>
        </p:nvSpPr>
        <p:spPr>
          <a:xfrm>
            <a:off x="206039" y="275768"/>
            <a:ext cx="1177992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sng" strike="noStrike" cap="none">
                <a:solidFill>
                  <a:schemeClr val="dk1"/>
                </a:solidFill>
                <a:latin typeface="Arial Black"/>
                <a:ea typeface="Arial Black"/>
                <a:cs typeface="Arial Black"/>
                <a:sym typeface="Arial Black"/>
              </a:rPr>
              <a:t>GRADING PROCEDURES – ACADEMIC EXPECTATIONS</a:t>
            </a:r>
            <a:endParaRPr/>
          </a:p>
        </p:txBody>
      </p:sp>
      <p:sp>
        <p:nvSpPr>
          <p:cNvPr id="160" name="Google Shape;160;p11"/>
          <p:cNvSpPr txBox="1"/>
          <p:nvPr/>
        </p:nvSpPr>
        <p:spPr>
          <a:xfrm>
            <a:off x="1598749" y="2015107"/>
            <a:ext cx="8994503" cy="2677616"/>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dk1"/>
              </a:buClr>
              <a:buSzPts val="2800"/>
              <a:buFont typeface="Arial"/>
              <a:buChar char="•"/>
            </a:pPr>
            <a:r>
              <a:rPr lang="en-US" sz="2800" b="1" i="1" u="none" strike="noStrike" cap="none" dirty="0">
                <a:solidFill>
                  <a:schemeClr val="dk1"/>
                </a:solidFill>
                <a:latin typeface="Arial"/>
                <a:ea typeface="Arial"/>
                <a:cs typeface="Arial"/>
                <a:sym typeface="Arial"/>
              </a:rPr>
              <a:t>NO PASS – NO PLAY</a:t>
            </a:r>
            <a:endParaRPr dirty="0"/>
          </a:p>
          <a:p>
            <a:pPr marL="457200" marR="0" lvl="0" indent="-457200" algn="l" rtl="0">
              <a:lnSpc>
                <a:spcPct val="200000"/>
              </a:lnSpc>
              <a:spcBef>
                <a:spcPts val="0"/>
              </a:spcBef>
              <a:spcAft>
                <a:spcPts val="0"/>
              </a:spcAft>
              <a:buClr>
                <a:schemeClr val="dk1"/>
              </a:buClr>
              <a:buSzPts val="2800"/>
              <a:buFont typeface="Arial"/>
              <a:buChar char="•"/>
            </a:pPr>
            <a:r>
              <a:rPr lang="en-US" sz="2800" b="1" i="1" u="none" strike="noStrike" cap="none" dirty="0">
                <a:solidFill>
                  <a:schemeClr val="dk1"/>
                </a:solidFill>
                <a:latin typeface="Arial"/>
                <a:ea typeface="Arial"/>
                <a:cs typeface="Arial"/>
                <a:sym typeface="Arial"/>
              </a:rPr>
              <a:t>UIL SIDE BY SIDE POLICY (6 WEEKS / 9 WEEKS)</a:t>
            </a:r>
          </a:p>
          <a:p>
            <a:pPr marL="457200" marR="0" lvl="0" indent="-457200" algn="l" rtl="0">
              <a:lnSpc>
                <a:spcPct val="200000"/>
              </a:lnSpc>
              <a:spcBef>
                <a:spcPts val="0"/>
              </a:spcBef>
              <a:spcAft>
                <a:spcPts val="0"/>
              </a:spcAft>
              <a:buClr>
                <a:schemeClr val="dk1"/>
              </a:buClr>
              <a:buSzPts val="2800"/>
              <a:buFont typeface="Arial"/>
              <a:buChar char="•"/>
            </a:pPr>
            <a:r>
              <a:rPr lang="en-US" sz="2800" b="1" i="1" dirty="0">
                <a:solidFill>
                  <a:schemeClr val="dk1"/>
                </a:solidFill>
              </a:rPr>
              <a:t>TISD POLICY – MUST BE PASSING AT 9 WEEKS</a:t>
            </a:r>
            <a:endParaRPr sz="4400" b="1" i="1"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p:nvPr/>
        </p:nvSpPr>
        <p:spPr>
          <a:xfrm>
            <a:off x="464457" y="116114"/>
            <a:ext cx="1078411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Sportsmanship Expectations for Fans</a:t>
            </a:r>
            <a:endParaRPr dirty="0"/>
          </a:p>
        </p:txBody>
      </p:sp>
      <p:sp>
        <p:nvSpPr>
          <p:cNvPr id="147" name="Google Shape;147;p10"/>
          <p:cNvSpPr txBox="1">
            <a:spLocks noGrp="1"/>
          </p:cNvSpPr>
          <p:nvPr>
            <p:ph type="body" idx="1"/>
          </p:nvPr>
        </p:nvSpPr>
        <p:spPr>
          <a:xfrm>
            <a:off x="579521" y="829802"/>
            <a:ext cx="11032958" cy="5198395"/>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US" dirty="0"/>
              <a:t>Behavior Expectations of Spectators </a:t>
            </a:r>
            <a:endParaRPr dirty="0"/>
          </a:p>
          <a:p>
            <a:pPr marL="0" lvl="0" indent="0" algn="l" rtl="0">
              <a:lnSpc>
                <a:spcPct val="90000"/>
              </a:lnSpc>
              <a:spcBef>
                <a:spcPts val="1000"/>
              </a:spcBef>
              <a:spcAft>
                <a:spcPts val="0"/>
              </a:spcAft>
              <a:buClr>
                <a:schemeClr val="dk1"/>
              </a:buClr>
              <a:buSzPct val="100000"/>
              <a:buNone/>
            </a:pPr>
            <a:r>
              <a:rPr lang="en-US" dirty="0"/>
              <a:t>• Always support your team and the efforts of all participants involved.</a:t>
            </a:r>
            <a:endParaRPr dirty="0"/>
          </a:p>
          <a:p>
            <a:pPr marL="0" lvl="0" indent="0" algn="l" rtl="0">
              <a:lnSpc>
                <a:spcPct val="90000"/>
              </a:lnSpc>
              <a:spcBef>
                <a:spcPts val="1000"/>
              </a:spcBef>
              <a:spcAft>
                <a:spcPts val="0"/>
              </a:spcAft>
              <a:buClr>
                <a:schemeClr val="dk1"/>
              </a:buClr>
              <a:buSzPct val="100000"/>
              <a:buNone/>
            </a:pPr>
            <a:r>
              <a:rPr lang="en-US" dirty="0"/>
              <a:t> • Do not intimidate or ridicule a player, coach, or official before, during or after a contest.</a:t>
            </a:r>
            <a:endParaRPr dirty="0"/>
          </a:p>
          <a:p>
            <a:pPr marL="0" lvl="0" indent="0" algn="l" rtl="0">
              <a:lnSpc>
                <a:spcPct val="90000"/>
              </a:lnSpc>
              <a:spcBef>
                <a:spcPts val="1000"/>
              </a:spcBef>
              <a:spcAft>
                <a:spcPts val="0"/>
              </a:spcAft>
              <a:buClr>
                <a:schemeClr val="dk1"/>
              </a:buClr>
              <a:buSzPct val="100000"/>
              <a:buNone/>
            </a:pPr>
            <a:r>
              <a:rPr lang="en-US" dirty="0"/>
              <a:t> • Always praise athletes for their actions during a game; never degrade a participant for their efforts. Athletics are a learning experience for students, and mistakes will be made. </a:t>
            </a:r>
            <a:endParaRPr dirty="0"/>
          </a:p>
          <a:p>
            <a:pPr marL="0" lvl="0" indent="0" algn="l" rtl="0">
              <a:lnSpc>
                <a:spcPct val="90000"/>
              </a:lnSpc>
              <a:spcBef>
                <a:spcPts val="1000"/>
              </a:spcBef>
              <a:spcAft>
                <a:spcPts val="0"/>
              </a:spcAft>
              <a:buClr>
                <a:schemeClr val="dk1"/>
              </a:buClr>
              <a:buSzPct val="100000"/>
              <a:buNone/>
            </a:pPr>
            <a:r>
              <a:rPr lang="en-US" dirty="0"/>
              <a:t>• A ticket is a privilege to observe the contest, not a license to verbally assault others or be generally obnoxious.</a:t>
            </a:r>
            <a:endParaRPr dirty="0"/>
          </a:p>
          <a:p>
            <a:pPr marL="0" lvl="0" indent="0" algn="l" rtl="0">
              <a:lnSpc>
                <a:spcPct val="90000"/>
              </a:lnSpc>
              <a:spcBef>
                <a:spcPts val="1000"/>
              </a:spcBef>
              <a:spcAft>
                <a:spcPts val="0"/>
              </a:spcAft>
              <a:buClr>
                <a:schemeClr val="dk1"/>
              </a:buClr>
              <a:buSzPct val="100000"/>
              <a:buNone/>
            </a:pPr>
            <a:r>
              <a:rPr lang="en-US" dirty="0"/>
              <a:t> • Learn the rules of the game so that you may understand and appreciate why certain situations take place. </a:t>
            </a:r>
            <a:endParaRPr dirty="0"/>
          </a:p>
          <a:p>
            <a:pPr marL="0" lvl="0" indent="0" algn="l" rtl="0">
              <a:lnSpc>
                <a:spcPct val="90000"/>
              </a:lnSpc>
              <a:spcBef>
                <a:spcPts val="1000"/>
              </a:spcBef>
              <a:spcAft>
                <a:spcPts val="0"/>
              </a:spcAft>
              <a:buClr>
                <a:schemeClr val="dk1"/>
              </a:buClr>
              <a:buSzPct val="100000"/>
              <a:buNone/>
            </a:pPr>
            <a:r>
              <a:rPr lang="en-US" dirty="0"/>
              <a:t>• Always respect the integrity and judgment of officials. They are present to regulate the flow and enforce the rules of the game. An official should never be degraded or ridiculed for a call they make. </a:t>
            </a:r>
            <a:endParaRPr dirty="0"/>
          </a:p>
          <a:p>
            <a:pPr marL="0" lvl="0" indent="0" algn="l" rtl="0">
              <a:lnSpc>
                <a:spcPct val="90000"/>
              </a:lnSpc>
              <a:spcBef>
                <a:spcPts val="1000"/>
              </a:spcBef>
              <a:spcAft>
                <a:spcPts val="0"/>
              </a:spcAft>
              <a:buClr>
                <a:schemeClr val="dk1"/>
              </a:buClr>
              <a:buSzPct val="100000"/>
              <a:buNone/>
            </a:pPr>
            <a:r>
              <a:rPr lang="en-US" dirty="0"/>
              <a:t>• Show respect for the opposing players, coaches, spectators and support groups. Treat them as guests to your school. </a:t>
            </a:r>
            <a:endParaRPr dirty="0"/>
          </a:p>
          <a:p>
            <a:pPr marL="0" lvl="0" indent="0" algn="l" rtl="0">
              <a:lnSpc>
                <a:spcPct val="90000"/>
              </a:lnSpc>
              <a:spcBef>
                <a:spcPts val="1000"/>
              </a:spcBef>
              <a:spcAft>
                <a:spcPts val="0"/>
              </a:spcAft>
              <a:buClr>
                <a:schemeClr val="dk1"/>
              </a:buClr>
              <a:buSzPct val="100000"/>
              <a:buNone/>
            </a:pPr>
            <a:r>
              <a:rPr lang="en-US" dirty="0"/>
              <a:t>• Use only cheers that support and uplift the teams involved. </a:t>
            </a:r>
            <a:endParaRPr dirty="0"/>
          </a:p>
          <a:p>
            <a:pPr marL="0" lvl="0" indent="0" algn="l" rtl="0">
              <a:lnSpc>
                <a:spcPct val="90000"/>
              </a:lnSpc>
              <a:spcBef>
                <a:spcPts val="1000"/>
              </a:spcBef>
              <a:spcAft>
                <a:spcPts val="0"/>
              </a:spcAft>
              <a:buClr>
                <a:schemeClr val="dk1"/>
              </a:buClr>
              <a:buSzPct val="100000"/>
              <a:buNone/>
            </a:pPr>
            <a:r>
              <a:rPr lang="en-US" dirty="0"/>
              <a:t>• Recognize and show appreciation for an outstanding play by either team. </a:t>
            </a:r>
            <a:endParaRPr dirty="0"/>
          </a:p>
          <a:p>
            <a:pPr marL="0" lvl="0" indent="0" algn="l" rtl="0">
              <a:lnSpc>
                <a:spcPct val="90000"/>
              </a:lnSpc>
              <a:spcBef>
                <a:spcPts val="1000"/>
              </a:spcBef>
              <a:spcAft>
                <a:spcPts val="0"/>
              </a:spcAft>
              <a:buClr>
                <a:schemeClr val="dk1"/>
              </a:buClr>
              <a:buSzPct val="100000"/>
              <a:buNone/>
            </a:pPr>
            <a:r>
              <a:rPr lang="en-US" dirty="0"/>
              <a:t>• Refrain from the use of any controlled substance (alcohol, drugs, etc.) before, during and after the game, on or near the site of the event (i.e. tailgating). </a:t>
            </a:r>
            <a:endParaRPr dirty="0"/>
          </a:p>
          <a:p>
            <a:pPr marL="0" lvl="0" indent="0" algn="l" rtl="0">
              <a:lnSpc>
                <a:spcPct val="90000"/>
              </a:lnSpc>
              <a:spcBef>
                <a:spcPts val="1000"/>
              </a:spcBef>
              <a:spcAft>
                <a:spcPts val="0"/>
              </a:spcAft>
              <a:buClr>
                <a:schemeClr val="dk1"/>
              </a:buClr>
              <a:buSzPct val="100000"/>
              <a:buNone/>
            </a:pPr>
            <a:r>
              <a:rPr lang="en-US" dirty="0"/>
              <a:t>• Be a positive role model at events through your own actions and by censuring those around you whose behavior is unbecoming.</a:t>
            </a:r>
            <a:endParaRPr dirty="0"/>
          </a:p>
        </p:txBody>
      </p:sp>
      <p:sp>
        <p:nvSpPr>
          <p:cNvPr id="3" name="TextBox 2">
            <a:extLst>
              <a:ext uri="{FF2B5EF4-FFF2-40B4-BE49-F238E27FC236}">
                <a16:creationId xmlns:a16="http://schemas.microsoft.com/office/drawing/2014/main" id="{12E16258-17B2-AC13-9A83-FE1893091B04}"/>
              </a:ext>
            </a:extLst>
          </p:cNvPr>
          <p:cNvSpPr txBox="1"/>
          <p:nvPr/>
        </p:nvSpPr>
        <p:spPr>
          <a:xfrm>
            <a:off x="3048000" y="5941665"/>
            <a:ext cx="6096000" cy="830997"/>
          </a:xfrm>
          <a:prstGeom prst="rect">
            <a:avLst/>
          </a:prstGeom>
          <a:noFill/>
        </p:spPr>
        <p:txBody>
          <a:bodyPr wrap="square">
            <a:spAutoFit/>
          </a:bodyPr>
          <a:lstStyle/>
          <a:p>
            <a:pPr algn="ctr"/>
            <a:r>
              <a:rPr lang="en-US" sz="4800" dirty="0">
                <a:latin typeface="Algerian" panose="04020705040A02060702" pitchFamily="82" charset="0"/>
              </a:rPr>
              <a:t>“THE TEXAS WAY”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p:nvPr/>
        </p:nvSpPr>
        <p:spPr>
          <a:xfrm>
            <a:off x="206039" y="116114"/>
            <a:ext cx="117799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a:solidFill>
                  <a:schemeClr val="dk1"/>
                </a:solidFill>
                <a:latin typeface="Arial Black"/>
                <a:ea typeface="Arial Black"/>
                <a:cs typeface="Arial Black"/>
                <a:sym typeface="Arial Black"/>
              </a:rPr>
              <a:t>COACHING PHILOSOPHY</a:t>
            </a:r>
            <a:endParaRPr/>
          </a:p>
        </p:txBody>
      </p:sp>
      <p:sp>
        <p:nvSpPr>
          <p:cNvPr id="166" name="Google Shape;166;p12"/>
          <p:cNvSpPr txBox="1"/>
          <p:nvPr/>
        </p:nvSpPr>
        <p:spPr>
          <a:xfrm>
            <a:off x="1008741" y="2015107"/>
            <a:ext cx="9804402" cy="1682192"/>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chemeClr val="dk1"/>
              </a:buClr>
              <a:buSzPts val="2800"/>
              <a:buFont typeface="Arial"/>
              <a:buChar char="•"/>
            </a:pPr>
            <a:r>
              <a:rPr lang="en-US" sz="2800" b="1" i="1" u="none" strike="noStrike" cap="none">
                <a:solidFill>
                  <a:schemeClr val="dk1"/>
                </a:solidFill>
                <a:latin typeface="Arial"/>
                <a:ea typeface="Arial"/>
                <a:cs typeface="Arial"/>
                <a:sym typeface="Arial"/>
              </a:rPr>
              <a:t>OFFENSE – DEFENSE – SPECIAL TEAMS</a:t>
            </a:r>
            <a:endParaRPr/>
          </a:p>
          <a:p>
            <a:pPr marL="457200" marR="0" lvl="0" indent="-457200" algn="l" rtl="0">
              <a:lnSpc>
                <a:spcPct val="200000"/>
              </a:lnSpc>
              <a:spcBef>
                <a:spcPts val="0"/>
              </a:spcBef>
              <a:spcAft>
                <a:spcPts val="0"/>
              </a:spcAft>
              <a:buClr>
                <a:schemeClr val="dk1"/>
              </a:buClr>
              <a:buSzPts val="2800"/>
              <a:buFont typeface="Arial"/>
              <a:buChar char="•"/>
            </a:pPr>
            <a:r>
              <a:rPr lang="en-US" sz="2800" b="1" i="1" u="none" strike="noStrike" cap="none">
                <a:solidFill>
                  <a:schemeClr val="dk1"/>
                </a:solidFill>
                <a:latin typeface="Arial"/>
                <a:ea typeface="Arial"/>
                <a:cs typeface="Arial"/>
                <a:sym typeface="Arial"/>
              </a:rPr>
              <a:t>MULTI-SPORT ATHLETES </a:t>
            </a:r>
            <a:endParaRPr sz="4400" b="1" i="1"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CBEF-4832-44DA-4588-5DE00EB9F066}"/>
              </a:ext>
            </a:extLst>
          </p:cNvPr>
          <p:cNvSpPr>
            <a:spLocks noGrp="1"/>
          </p:cNvSpPr>
          <p:nvPr>
            <p:ph type="title"/>
          </p:nvPr>
        </p:nvSpPr>
        <p:spPr/>
        <p:txBody>
          <a:bodyPr/>
          <a:lstStyle/>
          <a:p>
            <a:pPr algn="ctr"/>
            <a:r>
              <a:rPr lang="en-US" dirty="0"/>
              <a:t>NEW RULES</a:t>
            </a:r>
          </a:p>
        </p:txBody>
      </p:sp>
      <p:sp>
        <p:nvSpPr>
          <p:cNvPr id="3" name="Text Placeholder 2">
            <a:extLst>
              <a:ext uri="{FF2B5EF4-FFF2-40B4-BE49-F238E27FC236}">
                <a16:creationId xmlns:a16="http://schemas.microsoft.com/office/drawing/2014/main" id="{02411B1C-22EF-EB6D-713F-7647C0D620AE}"/>
              </a:ext>
            </a:extLst>
          </p:cNvPr>
          <p:cNvSpPr>
            <a:spLocks noGrp="1"/>
          </p:cNvSpPr>
          <p:nvPr>
            <p:ph type="body" idx="1"/>
          </p:nvPr>
        </p:nvSpPr>
        <p:spPr>
          <a:xfrm>
            <a:off x="838200" y="1390261"/>
            <a:ext cx="10515600" cy="4786702"/>
          </a:xfrm>
        </p:spPr>
        <p:txBody>
          <a:bodyPr/>
          <a:lstStyle/>
          <a:p>
            <a:endParaRPr lang="en-US" dirty="0"/>
          </a:p>
          <a:p>
            <a:r>
              <a:rPr lang="en-US" dirty="0"/>
              <a:t>Two Minute Timeout at the end of each half (2</a:t>
            </a:r>
            <a:r>
              <a:rPr lang="en-US" baseline="30000" dirty="0"/>
              <a:t>nd</a:t>
            </a:r>
            <a:r>
              <a:rPr lang="en-US" dirty="0"/>
              <a:t>/4</a:t>
            </a:r>
            <a:r>
              <a:rPr lang="en-US" baseline="30000" dirty="0"/>
              <a:t>th</a:t>
            </a:r>
            <a:r>
              <a:rPr lang="en-US" dirty="0"/>
              <a:t> </a:t>
            </a:r>
            <a:r>
              <a:rPr lang="en-US" dirty="0" err="1"/>
              <a:t>Qtrs</a:t>
            </a:r>
            <a:r>
              <a:rPr lang="en-US" dirty="0"/>
              <a:t>)</a:t>
            </a:r>
          </a:p>
          <a:p>
            <a:endParaRPr lang="en-US" dirty="0"/>
          </a:p>
          <a:p>
            <a:r>
              <a:rPr lang="en-US" dirty="0"/>
              <a:t>Overtime Timeouts</a:t>
            </a:r>
          </a:p>
          <a:p>
            <a:endParaRPr lang="en-US" dirty="0"/>
          </a:p>
          <a:p>
            <a:r>
              <a:rPr lang="en-US" dirty="0"/>
              <a:t>Guardian Caps - </a:t>
            </a:r>
            <a:r>
              <a:rPr lang="en-US" dirty="0">
                <a:hlinkClick r:id="rId2"/>
              </a:rPr>
              <a:t>https://guardiansports.com/guardian-caps/</a:t>
            </a:r>
            <a:endParaRPr lang="en-US" dirty="0"/>
          </a:p>
          <a:p>
            <a:pPr marL="114300" indent="0">
              <a:buNone/>
            </a:pPr>
            <a:endParaRPr lang="en-US" dirty="0"/>
          </a:p>
        </p:txBody>
      </p:sp>
    </p:spTree>
    <p:extLst>
      <p:ext uri="{BB962C8B-B14F-4D97-AF65-F5344CB8AC3E}">
        <p14:creationId xmlns:p14="http://schemas.microsoft.com/office/powerpoint/2010/main" val="228537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p:nvPr/>
        </p:nvSpPr>
        <p:spPr>
          <a:xfrm>
            <a:off x="2953657" y="116114"/>
            <a:ext cx="62847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u="sng" dirty="0">
                <a:solidFill>
                  <a:schemeClr val="dk1"/>
                </a:solidFill>
                <a:latin typeface="Arial Black"/>
                <a:ea typeface="Arial Black"/>
                <a:cs typeface="Arial Black"/>
                <a:sym typeface="Arial Black"/>
              </a:rPr>
              <a:t>COACHING STAFF </a:t>
            </a:r>
            <a:endParaRPr dirty="0"/>
          </a:p>
        </p:txBody>
      </p:sp>
      <p:sp>
        <p:nvSpPr>
          <p:cNvPr id="89" name="Google Shape;89;p2"/>
          <p:cNvSpPr txBox="1"/>
          <p:nvPr/>
        </p:nvSpPr>
        <p:spPr>
          <a:xfrm>
            <a:off x="0" y="950645"/>
            <a:ext cx="5419219" cy="36932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u="sng" dirty="0">
                <a:solidFill>
                  <a:schemeClr val="dk1"/>
                </a:solidFill>
              </a:rPr>
              <a:t>Offense</a:t>
            </a:r>
            <a:endParaRPr sz="2000" b="1" i="1" u="sng" dirty="0">
              <a:solidFill>
                <a:schemeClr val="dk1"/>
              </a:solidFill>
            </a:endParaRPr>
          </a:p>
          <a:p>
            <a:pPr marL="0" marR="0" lvl="0" indent="0" algn="l" rtl="0">
              <a:spcBef>
                <a:spcPts val="0"/>
              </a:spcBef>
              <a:spcAft>
                <a:spcPts val="0"/>
              </a:spcAft>
              <a:buNone/>
            </a:pPr>
            <a:r>
              <a:rPr lang="en-US" sz="2000" b="1" i="1" dirty="0">
                <a:solidFill>
                  <a:schemeClr val="dk1"/>
                </a:solidFill>
              </a:rPr>
              <a:t>James Barnard  - Offensive Coordinator</a:t>
            </a:r>
          </a:p>
          <a:p>
            <a:pPr marL="0" marR="0" lvl="0" indent="0" algn="l" rtl="0">
              <a:spcBef>
                <a:spcPts val="0"/>
              </a:spcBef>
              <a:spcAft>
                <a:spcPts val="0"/>
              </a:spcAft>
              <a:buNone/>
            </a:pPr>
            <a:r>
              <a:rPr lang="en-US" sz="2000" b="1" i="1" dirty="0">
                <a:solidFill>
                  <a:schemeClr val="dk1"/>
                </a:solidFill>
              </a:rPr>
              <a:t>Robby Case - Sp. Teams Coord./QB/WR</a:t>
            </a:r>
            <a:endParaRPr sz="2000" b="1" i="1" dirty="0">
              <a:solidFill>
                <a:schemeClr val="dk1"/>
              </a:solidFill>
            </a:endParaRPr>
          </a:p>
          <a:p>
            <a:pPr marL="0" marR="0" lvl="0" indent="0" algn="l" rtl="0">
              <a:spcBef>
                <a:spcPts val="0"/>
              </a:spcBef>
              <a:spcAft>
                <a:spcPts val="0"/>
              </a:spcAft>
              <a:buNone/>
            </a:pPr>
            <a:r>
              <a:rPr lang="en-US" sz="2000" b="1" i="1" dirty="0">
                <a:solidFill>
                  <a:schemeClr val="dk1"/>
                </a:solidFill>
              </a:rPr>
              <a:t>Marquis Mosley - Wide Receivers</a:t>
            </a:r>
          </a:p>
          <a:p>
            <a:pPr marL="0" marR="0" lvl="0" indent="0" algn="l" rtl="0">
              <a:spcBef>
                <a:spcPts val="0"/>
              </a:spcBef>
              <a:spcAft>
                <a:spcPts val="0"/>
              </a:spcAft>
              <a:buNone/>
            </a:pPr>
            <a:r>
              <a:rPr lang="en-US" sz="2000" b="1" i="1" dirty="0">
                <a:solidFill>
                  <a:schemeClr val="dk1"/>
                </a:solidFill>
              </a:rPr>
              <a:t>Shamari Brooks - Running Backs</a:t>
            </a:r>
            <a:endParaRPr sz="2000" b="1" i="1" dirty="0">
              <a:solidFill>
                <a:schemeClr val="dk1"/>
              </a:solidFill>
            </a:endParaRPr>
          </a:p>
          <a:p>
            <a:pPr marL="0" marR="0" lvl="0" indent="0" algn="l" rtl="0">
              <a:spcBef>
                <a:spcPts val="0"/>
              </a:spcBef>
              <a:spcAft>
                <a:spcPts val="0"/>
              </a:spcAft>
              <a:buNone/>
            </a:pPr>
            <a:r>
              <a:rPr lang="en-US" sz="2000" b="1" i="1" dirty="0">
                <a:solidFill>
                  <a:schemeClr val="dk1"/>
                </a:solidFill>
              </a:rPr>
              <a:t>Terrance Lovely - TE/H-Backs</a:t>
            </a:r>
          </a:p>
          <a:p>
            <a:pPr marL="0" marR="0" lvl="0" indent="0" algn="l" rtl="0">
              <a:spcBef>
                <a:spcPts val="0"/>
              </a:spcBef>
              <a:spcAft>
                <a:spcPts val="0"/>
              </a:spcAft>
              <a:buNone/>
            </a:pPr>
            <a:r>
              <a:rPr lang="en-US" sz="2000" b="1" i="1" dirty="0">
                <a:solidFill>
                  <a:schemeClr val="dk1"/>
                </a:solidFill>
              </a:rPr>
              <a:t>Drake Centers - Offensive Line</a:t>
            </a:r>
          </a:p>
          <a:p>
            <a:r>
              <a:rPr lang="en-US" sz="2000" b="1" i="1" dirty="0">
                <a:solidFill>
                  <a:schemeClr val="dk1"/>
                </a:solidFill>
              </a:rPr>
              <a:t>Corben Henry - Offensive Line</a:t>
            </a:r>
          </a:p>
          <a:p>
            <a:pPr marL="0" marR="0" lvl="0" indent="0" algn="l" rtl="0">
              <a:spcBef>
                <a:spcPts val="0"/>
              </a:spcBef>
              <a:spcAft>
                <a:spcPts val="0"/>
              </a:spcAft>
              <a:buNone/>
            </a:pPr>
            <a:endParaRPr sz="2000" b="1" i="1" dirty="0">
              <a:solidFill>
                <a:schemeClr val="dk1"/>
              </a:solidFill>
            </a:endParaRPr>
          </a:p>
          <a:p>
            <a:pPr marL="0" marR="0" lvl="0" indent="0" algn="l" rtl="0">
              <a:spcBef>
                <a:spcPts val="0"/>
              </a:spcBef>
              <a:spcAft>
                <a:spcPts val="0"/>
              </a:spcAft>
              <a:buNone/>
            </a:pPr>
            <a:endParaRPr sz="2000" b="1" i="1" dirty="0">
              <a:solidFill>
                <a:schemeClr val="dk1"/>
              </a:solidFill>
            </a:endParaRPr>
          </a:p>
          <a:p>
            <a:pPr marL="0" marR="0" lvl="0" indent="0" algn="l" rtl="0">
              <a:spcBef>
                <a:spcPts val="0"/>
              </a:spcBef>
              <a:spcAft>
                <a:spcPts val="0"/>
              </a:spcAft>
              <a:buNone/>
            </a:pPr>
            <a:endParaRPr sz="1700" b="1" i="1" dirty="0">
              <a:solidFill>
                <a:schemeClr val="dk1"/>
              </a:solidFill>
            </a:endParaRPr>
          </a:p>
          <a:p>
            <a:pPr marL="0" marR="0" lvl="0" indent="0" algn="l" rtl="0">
              <a:spcBef>
                <a:spcPts val="0"/>
              </a:spcBef>
              <a:spcAft>
                <a:spcPts val="0"/>
              </a:spcAft>
              <a:buNone/>
            </a:pPr>
            <a:endParaRPr sz="1700" b="1" i="1" dirty="0">
              <a:solidFill>
                <a:schemeClr val="dk1"/>
              </a:solidFill>
            </a:endParaRPr>
          </a:p>
        </p:txBody>
      </p:sp>
      <p:sp>
        <p:nvSpPr>
          <p:cNvPr id="90" name="Google Shape;90;p2"/>
          <p:cNvSpPr txBox="1"/>
          <p:nvPr/>
        </p:nvSpPr>
        <p:spPr>
          <a:xfrm>
            <a:off x="5603133" y="947114"/>
            <a:ext cx="6588868" cy="264684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i="1" u="sng" dirty="0">
                <a:solidFill>
                  <a:schemeClr val="dk1"/>
                </a:solidFill>
              </a:rPr>
              <a:t>Defense</a:t>
            </a:r>
            <a:endParaRPr sz="2000" b="1" i="1" u="sng" dirty="0">
              <a:solidFill>
                <a:schemeClr val="dk1"/>
              </a:solidFill>
            </a:endParaRPr>
          </a:p>
          <a:p>
            <a:pPr marL="0" lvl="0" indent="0" algn="l" rtl="0">
              <a:spcBef>
                <a:spcPts val="0"/>
              </a:spcBef>
              <a:spcAft>
                <a:spcPts val="0"/>
              </a:spcAft>
              <a:buNone/>
            </a:pPr>
            <a:r>
              <a:rPr lang="en-US" sz="2000" b="1" i="1" dirty="0">
                <a:solidFill>
                  <a:schemeClr val="dk1"/>
                </a:solidFill>
              </a:rPr>
              <a:t>Brody Trahan – Associate HC/Defensive Coordinator</a:t>
            </a:r>
          </a:p>
          <a:p>
            <a:pPr marL="0" lvl="0" indent="0" algn="l" rtl="0">
              <a:spcBef>
                <a:spcPts val="0"/>
              </a:spcBef>
              <a:spcAft>
                <a:spcPts val="0"/>
              </a:spcAft>
              <a:buNone/>
            </a:pPr>
            <a:r>
              <a:rPr lang="en-US" sz="2000" b="1" i="1" dirty="0">
                <a:solidFill>
                  <a:schemeClr val="dk1"/>
                </a:solidFill>
              </a:rPr>
              <a:t>Charles Moss - Defensive Line/Run Game Coord.</a:t>
            </a:r>
          </a:p>
          <a:p>
            <a:pPr marL="0" lvl="0" indent="0" algn="l" rtl="0">
              <a:spcBef>
                <a:spcPts val="0"/>
              </a:spcBef>
              <a:spcAft>
                <a:spcPts val="0"/>
              </a:spcAft>
              <a:buNone/>
            </a:pPr>
            <a:r>
              <a:rPr lang="en-US" sz="2000" b="1" i="1" dirty="0">
                <a:solidFill>
                  <a:schemeClr val="dk1"/>
                </a:solidFill>
              </a:rPr>
              <a:t>Brandon Nava - Defensive Line</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Jerod Brown - Linebackers</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Makyle Sanders - Safeties</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Mike Jones - Cornerbacks</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Elijah McQueen - Nickel Safeties</a:t>
            </a:r>
            <a:endParaRPr sz="2000" b="1" i="1" dirty="0">
              <a:solidFill>
                <a:schemeClr val="dk1"/>
              </a:solidFill>
            </a:endParaRPr>
          </a:p>
        </p:txBody>
      </p:sp>
      <p:sp>
        <p:nvSpPr>
          <p:cNvPr id="91" name="Google Shape;91;p2"/>
          <p:cNvSpPr txBox="1"/>
          <p:nvPr/>
        </p:nvSpPr>
        <p:spPr>
          <a:xfrm>
            <a:off x="1792600" y="4161227"/>
            <a:ext cx="8744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i="1" dirty="0">
                <a:solidFill>
                  <a:schemeClr val="dk1"/>
                </a:solidFill>
              </a:rPr>
              <a:t>Beau Trahan - Head FB Coach/Campus Coordinator</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Colin Shillinglaw - Asst. Campus Coordinator-Operations</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Dan Huebsch - Football Strength Coach/Director of FB Operations</a:t>
            </a:r>
            <a:endParaRPr sz="2000" b="1" i="1" dirty="0">
              <a:solidFill>
                <a:schemeClr val="dk1"/>
              </a:solidFill>
            </a:endParaRPr>
          </a:p>
          <a:p>
            <a:pPr marL="0" lvl="0" indent="0" algn="l" rtl="0">
              <a:spcBef>
                <a:spcPts val="0"/>
              </a:spcBef>
              <a:spcAft>
                <a:spcPts val="0"/>
              </a:spcAft>
              <a:buNone/>
            </a:pPr>
            <a:r>
              <a:rPr lang="en-US" sz="2000" b="1" i="1" dirty="0">
                <a:solidFill>
                  <a:schemeClr val="dk1"/>
                </a:solidFill>
              </a:rPr>
              <a:t>Casey Cockrell - Character Coach</a:t>
            </a:r>
            <a:endParaRPr sz="2000" b="1" i="1"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D2F9-5369-FD6B-1FAD-7B1B3C237C81}"/>
              </a:ext>
            </a:extLst>
          </p:cNvPr>
          <p:cNvSpPr>
            <a:spLocks noGrp="1"/>
          </p:cNvSpPr>
          <p:nvPr>
            <p:ph type="title"/>
          </p:nvPr>
        </p:nvSpPr>
        <p:spPr>
          <a:xfrm>
            <a:off x="838200" y="365126"/>
            <a:ext cx="10515600" cy="509946"/>
          </a:xfrm>
        </p:spPr>
        <p:txBody>
          <a:bodyPr>
            <a:normAutofit fontScale="90000"/>
          </a:bodyPr>
          <a:lstStyle/>
          <a:p>
            <a:pPr algn="ctr"/>
            <a:r>
              <a:rPr lang="en-US" dirty="0"/>
              <a:t>GUARDIAN CAPS</a:t>
            </a:r>
          </a:p>
        </p:txBody>
      </p:sp>
      <p:sp>
        <p:nvSpPr>
          <p:cNvPr id="3" name="Text Placeholder 2">
            <a:extLst>
              <a:ext uri="{FF2B5EF4-FFF2-40B4-BE49-F238E27FC236}">
                <a16:creationId xmlns:a16="http://schemas.microsoft.com/office/drawing/2014/main" id="{AA5BED86-391C-3A28-B771-5FE88D663201}"/>
              </a:ext>
            </a:extLst>
          </p:cNvPr>
          <p:cNvSpPr>
            <a:spLocks noGrp="1"/>
          </p:cNvSpPr>
          <p:nvPr>
            <p:ph type="body" idx="1"/>
          </p:nvPr>
        </p:nvSpPr>
        <p:spPr>
          <a:xfrm>
            <a:off x="838200" y="875073"/>
            <a:ext cx="10515600" cy="4758812"/>
          </a:xfrm>
        </p:spPr>
        <p:txBody>
          <a:bodyPr>
            <a:normAutofit/>
          </a:bodyPr>
          <a:lstStyle/>
          <a:p>
            <a:endParaRPr lang="en-US" dirty="0"/>
          </a:p>
        </p:txBody>
      </p:sp>
      <p:pic>
        <p:nvPicPr>
          <p:cNvPr id="7" name="Picture 6" descr="A screenshot of a white text">
            <a:extLst>
              <a:ext uri="{FF2B5EF4-FFF2-40B4-BE49-F238E27FC236}">
                <a16:creationId xmlns:a16="http://schemas.microsoft.com/office/drawing/2014/main" id="{AF6EF1D3-A2E1-7A9B-E41B-52B3E401F096}"/>
              </a:ext>
            </a:extLst>
          </p:cNvPr>
          <p:cNvPicPr>
            <a:picLocks noChangeAspect="1"/>
          </p:cNvPicPr>
          <p:nvPr/>
        </p:nvPicPr>
        <p:blipFill>
          <a:blip r:embed="rId2"/>
          <a:stretch>
            <a:fillRect/>
          </a:stretch>
        </p:blipFill>
        <p:spPr>
          <a:xfrm>
            <a:off x="838200" y="790206"/>
            <a:ext cx="10734368" cy="5192721"/>
          </a:xfrm>
          <a:prstGeom prst="rect">
            <a:avLst/>
          </a:prstGeom>
        </p:spPr>
      </p:pic>
    </p:spTree>
    <p:extLst>
      <p:ext uri="{BB962C8B-B14F-4D97-AF65-F5344CB8AC3E}">
        <p14:creationId xmlns:p14="http://schemas.microsoft.com/office/powerpoint/2010/main" val="3017335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p:nvPr/>
        </p:nvSpPr>
        <p:spPr>
          <a:xfrm rot="5400000">
            <a:off x="-1615560" y="2578827"/>
            <a:ext cx="4616618" cy="584066"/>
          </a:xfrm>
          <a:prstGeom prst="rect">
            <a:avLst/>
          </a:prstGeom>
          <a:noFill/>
          <a:ln>
            <a:noFill/>
          </a:ln>
        </p:spPr>
        <p:txBody>
          <a:bodyPr spcFirstLastPara="1" vert="vert270"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PRACTICE</a:t>
            </a:r>
            <a:endParaRPr dirty="0"/>
          </a:p>
        </p:txBody>
      </p:sp>
      <p:sp>
        <p:nvSpPr>
          <p:cNvPr id="6" name="Google Shape;178;p14">
            <a:extLst>
              <a:ext uri="{FF2B5EF4-FFF2-40B4-BE49-F238E27FC236}">
                <a16:creationId xmlns:a16="http://schemas.microsoft.com/office/drawing/2014/main" id="{DB7D69B0-5B97-BAB5-A7AF-05FC9FE20A27}"/>
              </a:ext>
            </a:extLst>
          </p:cNvPr>
          <p:cNvSpPr txBox="1"/>
          <p:nvPr/>
        </p:nvSpPr>
        <p:spPr>
          <a:xfrm rot="5400000">
            <a:off x="9035949" y="2547695"/>
            <a:ext cx="4616618" cy="646331"/>
          </a:xfrm>
          <a:prstGeom prst="rect">
            <a:avLst/>
          </a:prstGeom>
          <a:noFill/>
          <a:ln>
            <a:noFill/>
          </a:ln>
        </p:spPr>
        <p:txBody>
          <a:bodyPr spcFirstLastPara="1" vert="vert270"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SCHEDULE</a:t>
            </a:r>
            <a:endParaRPr dirty="0"/>
          </a:p>
        </p:txBody>
      </p:sp>
      <p:pic>
        <p:nvPicPr>
          <p:cNvPr id="4" name="Picture 3" descr="A calendar with a green background&#10;&#10;AI-generated content may be incorrect.">
            <a:extLst>
              <a:ext uri="{FF2B5EF4-FFF2-40B4-BE49-F238E27FC236}">
                <a16:creationId xmlns:a16="http://schemas.microsoft.com/office/drawing/2014/main" id="{33624774-4BB9-8ED3-FB15-9ACFA8F50D53}"/>
              </a:ext>
            </a:extLst>
          </p:cNvPr>
          <p:cNvPicPr>
            <a:picLocks noChangeAspect="1"/>
          </p:cNvPicPr>
          <p:nvPr/>
        </p:nvPicPr>
        <p:blipFill>
          <a:blip r:embed="rId3"/>
          <a:stretch>
            <a:fillRect/>
          </a:stretch>
        </p:blipFill>
        <p:spPr>
          <a:xfrm>
            <a:off x="1532888" y="542522"/>
            <a:ext cx="9126224" cy="57729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p:nvPr/>
        </p:nvSpPr>
        <p:spPr>
          <a:xfrm>
            <a:off x="206039" y="116114"/>
            <a:ext cx="117799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RECRUITING</a:t>
            </a:r>
            <a:endParaRPr dirty="0"/>
          </a:p>
        </p:txBody>
      </p:sp>
      <p:sp>
        <p:nvSpPr>
          <p:cNvPr id="191" name="Google Shape;191;p16"/>
          <p:cNvSpPr txBox="1"/>
          <p:nvPr/>
        </p:nvSpPr>
        <p:spPr>
          <a:xfrm>
            <a:off x="206039" y="2397117"/>
            <a:ext cx="4931229" cy="508344"/>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US" sz="1600" b="1" i="1" u="none" strike="noStrike" cap="none">
                <a:solidFill>
                  <a:schemeClr val="dk1"/>
                </a:solidFill>
                <a:latin typeface="Arial"/>
                <a:ea typeface="Arial"/>
                <a:cs typeface="Arial"/>
                <a:sym typeface="Arial"/>
              </a:rPr>
              <a:t>PROGRAM USED TO PROMOTE OUR PLAYERS</a:t>
            </a:r>
            <a:endParaRPr sz="1600" b="0" i="1" u="none" strike="noStrike" cap="none">
              <a:solidFill>
                <a:schemeClr val="dk1"/>
              </a:solidFill>
              <a:latin typeface="Arial"/>
              <a:ea typeface="Arial"/>
              <a:cs typeface="Arial"/>
              <a:sym typeface="Arial"/>
            </a:endParaRPr>
          </a:p>
        </p:txBody>
      </p:sp>
      <p:pic>
        <p:nvPicPr>
          <p:cNvPr id="192" name="Google Shape;192;p16" descr="Next Level Athlete - Beyondigital"/>
          <p:cNvPicPr preferRelativeResize="0"/>
          <p:nvPr/>
        </p:nvPicPr>
        <p:blipFill rotWithShape="1">
          <a:blip r:embed="rId3">
            <a:alphaModFix/>
          </a:blip>
          <a:srcRect/>
          <a:stretch/>
        </p:blipFill>
        <p:spPr>
          <a:xfrm>
            <a:off x="1174707" y="136876"/>
            <a:ext cx="2993895" cy="2993895"/>
          </a:xfrm>
          <a:prstGeom prst="rect">
            <a:avLst/>
          </a:prstGeom>
          <a:noFill/>
          <a:ln>
            <a:noFill/>
          </a:ln>
        </p:spPr>
      </p:pic>
      <p:pic>
        <p:nvPicPr>
          <p:cNvPr id="193" name="Google Shape;193;p16" descr="Parent Logo • Hudl Design"/>
          <p:cNvPicPr preferRelativeResize="0"/>
          <p:nvPr/>
        </p:nvPicPr>
        <p:blipFill rotWithShape="1">
          <a:blip r:embed="rId4">
            <a:alphaModFix/>
          </a:blip>
          <a:srcRect/>
          <a:stretch/>
        </p:blipFill>
        <p:spPr>
          <a:xfrm>
            <a:off x="7610303" y="200924"/>
            <a:ext cx="4244178" cy="2757715"/>
          </a:xfrm>
          <a:prstGeom prst="rect">
            <a:avLst/>
          </a:prstGeom>
          <a:noFill/>
          <a:ln>
            <a:noFill/>
          </a:ln>
        </p:spPr>
      </p:pic>
      <p:sp>
        <p:nvSpPr>
          <p:cNvPr id="194" name="Google Shape;194;p16"/>
          <p:cNvSpPr txBox="1"/>
          <p:nvPr/>
        </p:nvSpPr>
        <p:spPr>
          <a:xfrm>
            <a:off x="7266778" y="2397117"/>
            <a:ext cx="4931229" cy="508344"/>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US" sz="1600" b="1" i="1" u="none" strike="noStrike" cap="none">
                <a:solidFill>
                  <a:schemeClr val="dk1"/>
                </a:solidFill>
                <a:latin typeface="Arial"/>
                <a:ea typeface="Arial"/>
                <a:cs typeface="Arial"/>
                <a:sym typeface="Arial"/>
              </a:rPr>
              <a:t>PROGRAM USED FOR FILM / HIGHLIGHTS</a:t>
            </a:r>
            <a:endParaRPr sz="1600" b="0" i="1" u="none" strike="noStrike" cap="none">
              <a:solidFill>
                <a:schemeClr val="dk1"/>
              </a:solidFill>
              <a:latin typeface="Arial"/>
              <a:ea typeface="Arial"/>
              <a:cs typeface="Arial"/>
              <a:sym typeface="Arial"/>
            </a:endParaRPr>
          </a:p>
        </p:txBody>
      </p:sp>
      <p:pic>
        <p:nvPicPr>
          <p:cNvPr id="195" name="Google Shape;195;p16" descr="NCSA College Recruiting | Chicago IL"/>
          <p:cNvPicPr preferRelativeResize="0"/>
          <p:nvPr/>
        </p:nvPicPr>
        <p:blipFill rotWithShape="1">
          <a:blip r:embed="rId5">
            <a:alphaModFix/>
          </a:blip>
          <a:srcRect/>
          <a:stretch/>
        </p:blipFill>
        <p:spPr>
          <a:xfrm>
            <a:off x="5024437" y="2771095"/>
            <a:ext cx="2143125" cy="2143125"/>
          </a:xfrm>
          <a:prstGeom prst="rect">
            <a:avLst/>
          </a:prstGeom>
          <a:noFill/>
          <a:ln>
            <a:noFill/>
          </a:ln>
        </p:spPr>
      </p:pic>
      <p:sp>
        <p:nvSpPr>
          <p:cNvPr id="196" name="Google Shape;196;p16"/>
          <p:cNvSpPr/>
          <p:nvPr/>
        </p:nvSpPr>
        <p:spPr>
          <a:xfrm>
            <a:off x="4689360" y="2580940"/>
            <a:ext cx="2813400" cy="2636700"/>
          </a:xfrm>
          <a:prstGeom prst="noSmoking">
            <a:avLst>
              <a:gd name="adj" fmla="val 3333"/>
            </a:avLst>
          </a:prstGeom>
          <a:solidFill>
            <a:srgbClr val="FF0000">
              <a:alpha val="55686"/>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98" name="Google Shape;198;p16"/>
          <p:cNvPicPr preferRelativeResize="0"/>
          <p:nvPr/>
        </p:nvPicPr>
        <p:blipFill>
          <a:blip r:embed="rId6">
            <a:alphaModFix/>
          </a:blip>
          <a:stretch>
            <a:fillRect/>
          </a:stretch>
        </p:blipFill>
        <p:spPr>
          <a:xfrm>
            <a:off x="8260254" y="4411225"/>
            <a:ext cx="2017405" cy="2243950"/>
          </a:xfrm>
          <a:prstGeom prst="rect">
            <a:avLst/>
          </a:prstGeom>
          <a:noFill/>
          <a:ln>
            <a:noFill/>
          </a:ln>
        </p:spPr>
      </p:pic>
      <p:pic>
        <p:nvPicPr>
          <p:cNvPr id="2" name="Picture 4">
            <a:extLst>
              <a:ext uri="{FF2B5EF4-FFF2-40B4-BE49-F238E27FC236}">
                <a16:creationId xmlns:a16="http://schemas.microsoft.com/office/drawing/2014/main" id="{3F82A2B6-7F44-17EC-DD3B-C6D1DEF1267C}"/>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357463" y="4031788"/>
            <a:ext cx="2574284" cy="2180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udl Information">
            <a:extLst>
              <a:ext uri="{FF2B5EF4-FFF2-40B4-BE49-F238E27FC236}">
                <a16:creationId xmlns:a16="http://schemas.microsoft.com/office/drawing/2014/main" id="{DA86B5E8-6480-B79B-AAE8-CD57BF7EDAFF}"/>
              </a:ext>
            </a:extLst>
          </p:cNvPr>
          <p:cNvPicPr>
            <a:picLocks noChangeAspect="1" noChangeArrowheads="1"/>
          </p:cNvPicPr>
          <p:nvPr/>
        </p:nvPicPr>
        <p:blipFill rotWithShape="1">
          <a:blip r:embed="rId2">
            <a:alphaModFix amt="12000"/>
            <a:extLst>
              <a:ext uri="{28A0092B-C50C-407E-A947-70E740481C1C}">
                <a14:useLocalDpi xmlns:a14="http://schemas.microsoft.com/office/drawing/2010/main" val="0"/>
              </a:ext>
            </a:extLst>
          </a:blip>
          <a:srcRect l="28299" t="18588" r="28819" b="18588"/>
          <a:stretch/>
        </p:blipFill>
        <p:spPr bwMode="auto">
          <a:xfrm>
            <a:off x="3295650" y="764701"/>
            <a:ext cx="5600699" cy="5328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C335F1-6D7E-8180-A7DC-45DF1F75B1DF}"/>
              </a:ext>
            </a:extLst>
          </p:cNvPr>
          <p:cNvSpPr txBox="1"/>
          <p:nvPr/>
        </p:nvSpPr>
        <p:spPr>
          <a:xfrm>
            <a:off x="866020" y="0"/>
            <a:ext cx="10459961" cy="885371"/>
          </a:xfrm>
          <a:prstGeom prst="rect">
            <a:avLst/>
          </a:prstGeom>
          <a:solidFill>
            <a:schemeClr val="tx1"/>
          </a:solidFill>
        </p:spPr>
        <p:txBody>
          <a:bodyPr wrap="none" rtlCol="0" anchor="ctr">
            <a:noAutofit/>
          </a:bodyPr>
          <a:lstStyle/>
          <a:p>
            <a:pPr algn="ctr"/>
            <a:r>
              <a:rPr lang="en-US" sz="5400" dirty="0">
                <a:solidFill>
                  <a:schemeClr val="bg1"/>
                </a:solidFill>
                <a:latin typeface="Arial Black" panose="020B0A04020102020204" pitchFamily="34" charset="0"/>
              </a:rPr>
              <a:t>Making your highlight tape</a:t>
            </a:r>
          </a:p>
        </p:txBody>
      </p:sp>
      <p:sp>
        <p:nvSpPr>
          <p:cNvPr id="2" name="TextBox 1">
            <a:extLst>
              <a:ext uri="{FF2B5EF4-FFF2-40B4-BE49-F238E27FC236}">
                <a16:creationId xmlns:a16="http://schemas.microsoft.com/office/drawing/2014/main" id="{3B8DD76E-43DA-E969-070E-21E136BDF170}"/>
              </a:ext>
            </a:extLst>
          </p:cNvPr>
          <p:cNvSpPr txBox="1"/>
          <p:nvPr/>
        </p:nvSpPr>
        <p:spPr>
          <a:xfrm>
            <a:off x="474133" y="1165402"/>
            <a:ext cx="11273178" cy="4832092"/>
          </a:xfrm>
          <a:prstGeom prst="rect">
            <a:avLst/>
          </a:prstGeom>
          <a:noFill/>
        </p:spPr>
        <p:txBody>
          <a:bodyPr wrap="square" rtlCol="0">
            <a:spAutoFit/>
          </a:bodyPr>
          <a:lstStyle/>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Include your </a:t>
            </a:r>
            <a:r>
              <a:rPr lang="en-US" sz="2800" b="1" u="sng" dirty="0">
                <a:solidFill>
                  <a:schemeClr val="bg1"/>
                </a:solidFill>
                <a:latin typeface="Arabic Typesetting" panose="020F0502020204030204" pitchFamily="66" charset="-78"/>
                <a:cs typeface="Arabic Typesetting" panose="020F0502020204030204" pitchFamily="66" charset="-78"/>
              </a:rPr>
              <a:t>BEST</a:t>
            </a:r>
            <a:r>
              <a:rPr lang="en-US" sz="2800" dirty="0">
                <a:solidFill>
                  <a:schemeClr val="bg1"/>
                </a:solidFill>
                <a:latin typeface="Arabic Typesetting" panose="020F0502020204030204" pitchFamily="66" charset="-78"/>
                <a:cs typeface="Arabic Typesetting" panose="020F0502020204030204" pitchFamily="66" charset="-78"/>
              </a:rPr>
              <a:t> highlights</a:t>
            </a:r>
          </a:p>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Keep your highlight video between </a:t>
            </a:r>
            <a:r>
              <a:rPr lang="en-US" sz="2800" b="1" u="sng" dirty="0">
                <a:solidFill>
                  <a:schemeClr val="bg1"/>
                </a:solidFill>
                <a:latin typeface="Arabic Typesetting" panose="020F0502020204030204" pitchFamily="66" charset="-78"/>
                <a:cs typeface="Arabic Typesetting" panose="020F0502020204030204" pitchFamily="66" charset="-78"/>
              </a:rPr>
              <a:t>3-5 minutes</a:t>
            </a:r>
            <a:r>
              <a:rPr lang="en-US" sz="2800" dirty="0">
                <a:solidFill>
                  <a:schemeClr val="bg1"/>
                </a:solidFill>
                <a:latin typeface="Arabic Typesetting" panose="020F0502020204030204" pitchFamily="66" charset="-78"/>
                <a:cs typeface="Arabic Typesetting" panose="020F0502020204030204" pitchFamily="66" charset="-78"/>
              </a:rPr>
              <a:t> in length and if a college coach requests to see footage of a whole game, then you’ll know to deliver a longer video to them. </a:t>
            </a:r>
          </a:p>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 Put your </a:t>
            </a:r>
            <a:r>
              <a:rPr lang="en-US" sz="2800" b="1" u="sng" dirty="0">
                <a:solidFill>
                  <a:schemeClr val="bg1"/>
                </a:solidFill>
                <a:latin typeface="Arabic Typesetting" panose="020F0502020204030204" pitchFamily="66" charset="-78"/>
                <a:cs typeface="Arabic Typesetting" panose="020F0502020204030204" pitchFamily="66" charset="-78"/>
              </a:rPr>
              <a:t>top clips</a:t>
            </a:r>
            <a:r>
              <a:rPr lang="en-US" sz="2800" dirty="0">
                <a:solidFill>
                  <a:schemeClr val="bg1"/>
                </a:solidFill>
                <a:latin typeface="Arabic Typesetting" panose="020F0502020204030204" pitchFamily="66" charset="-78"/>
                <a:cs typeface="Arabic Typesetting" panose="020F0502020204030204" pitchFamily="66" charset="-78"/>
              </a:rPr>
              <a:t> at the </a:t>
            </a:r>
            <a:r>
              <a:rPr lang="en-US" sz="2800" b="1" u="sng" dirty="0">
                <a:solidFill>
                  <a:schemeClr val="bg1"/>
                </a:solidFill>
                <a:latin typeface="Arabic Typesetting" panose="020F0502020204030204" pitchFamily="66" charset="-78"/>
                <a:cs typeface="Arabic Typesetting" panose="020F0502020204030204" pitchFamily="66" charset="-78"/>
              </a:rPr>
              <a:t>beginning</a:t>
            </a:r>
            <a:r>
              <a:rPr lang="en-US" sz="2800" dirty="0">
                <a:solidFill>
                  <a:schemeClr val="bg1"/>
                </a:solidFill>
                <a:latin typeface="Arabic Typesetting" panose="020F0502020204030204" pitchFamily="66" charset="-78"/>
                <a:cs typeface="Arabic Typesetting" panose="020F0502020204030204" pitchFamily="66" charset="-78"/>
              </a:rPr>
              <a:t> of the highlight video. The first 20 -30 seconds of your video are crucial in holding the attention of college coaches. </a:t>
            </a:r>
          </a:p>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 Use freeze frames and spot shadows in your edit so coaches can see the play you’re about to make.</a:t>
            </a:r>
          </a:p>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 Vary the athletic skills you showcase. Variety of top highlights is key to showcase a broad range of abilities and keep college coaches watching with anticipation.</a:t>
            </a:r>
          </a:p>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 Include footage from before and after the play.</a:t>
            </a:r>
          </a:p>
          <a:p>
            <a:pPr marL="457200" indent="-457200">
              <a:buClr>
                <a:schemeClr val="bg1"/>
              </a:buClr>
              <a:buFont typeface="Arial" panose="020B0604020202020204" pitchFamily="34" charset="0"/>
              <a:buChar char="•"/>
            </a:pPr>
            <a:r>
              <a:rPr lang="en-US" sz="2800" dirty="0">
                <a:solidFill>
                  <a:schemeClr val="bg1"/>
                </a:solidFill>
                <a:latin typeface="Arabic Typesetting" panose="020F0502020204030204" pitchFamily="66" charset="-78"/>
                <a:cs typeface="Arabic Typesetting" panose="020F0502020204030204" pitchFamily="66" charset="-78"/>
              </a:rPr>
              <a:t> Provide detailed athlete information at the beginning of the highlight video with an introduction. Include your name, school, jersey number, position, graduation year and contact information</a:t>
            </a:r>
          </a:p>
        </p:txBody>
      </p:sp>
    </p:spTree>
    <p:extLst>
      <p:ext uri="{BB962C8B-B14F-4D97-AF65-F5344CB8AC3E}">
        <p14:creationId xmlns:p14="http://schemas.microsoft.com/office/powerpoint/2010/main" val="618052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42EF176-44EE-42DC-E3DF-03AF89C06AF7}"/>
              </a:ext>
            </a:extLst>
          </p:cNvPr>
          <p:cNvPicPr>
            <a:picLocks noChangeAspect="1" noChangeArrowheads="1"/>
          </p:cNvPicPr>
          <p:nvPr/>
        </p:nvPicPr>
        <p:blipFill>
          <a:blip r:embed="rId2">
            <a:alphaModFix amt="18000"/>
            <a:extLst>
              <a:ext uri="{28A0092B-C50C-407E-A947-70E740481C1C}">
                <a14:useLocalDpi xmlns:a14="http://schemas.microsoft.com/office/drawing/2010/main" val="0"/>
              </a:ext>
            </a:extLst>
          </a:blip>
          <a:srcRect/>
          <a:stretch>
            <a:fillRect/>
          </a:stretch>
        </p:blipFill>
        <p:spPr bwMode="auto">
          <a:xfrm>
            <a:off x="5370294" y="1444296"/>
            <a:ext cx="5486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C335F1-6D7E-8180-A7DC-45DF1F75B1DF}"/>
              </a:ext>
            </a:extLst>
          </p:cNvPr>
          <p:cNvSpPr txBox="1"/>
          <p:nvPr/>
        </p:nvSpPr>
        <p:spPr>
          <a:xfrm>
            <a:off x="5370294" y="24488"/>
            <a:ext cx="5200022" cy="885371"/>
          </a:xfrm>
          <a:prstGeom prst="rect">
            <a:avLst/>
          </a:prstGeom>
          <a:solidFill>
            <a:schemeClr val="tx1"/>
          </a:solidFill>
        </p:spPr>
        <p:txBody>
          <a:bodyPr wrap="none" rtlCol="0" anchor="ctr">
            <a:noAutofit/>
          </a:bodyPr>
          <a:lstStyle/>
          <a:p>
            <a:pPr algn="ctr"/>
            <a:r>
              <a:rPr lang="en-US" sz="5400" dirty="0">
                <a:solidFill>
                  <a:schemeClr val="bg1"/>
                </a:solidFill>
                <a:latin typeface="Arial Black" panose="020B0A04020102020204" pitchFamily="34" charset="0"/>
              </a:rPr>
              <a:t>Twitter “X”</a:t>
            </a:r>
            <a:r>
              <a:rPr lang="en-US" sz="6600" dirty="0">
                <a:solidFill>
                  <a:schemeClr val="bg1"/>
                </a:solidFill>
                <a:latin typeface="Government Agent BB" panose="02000506040000020004" pitchFamily="2" charset="0"/>
              </a:rPr>
              <a:t> </a:t>
            </a:r>
          </a:p>
        </p:txBody>
      </p:sp>
      <p:sp>
        <p:nvSpPr>
          <p:cNvPr id="2" name="TextBox 1">
            <a:extLst>
              <a:ext uri="{FF2B5EF4-FFF2-40B4-BE49-F238E27FC236}">
                <a16:creationId xmlns:a16="http://schemas.microsoft.com/office/drawing/2014/main" id="{3B8DD76E-43DA-E969-070E-21E136BDF170}"/>
              </a:ext>
            </a:extLst>
          </p:cNvPr>
          <p:cNvSpPr txBox="1"/>
          <p:nvPr/>
        </p:nvSpPr>
        <p:spPr>
          <a:xfrm>
            <a:off x="4593909" y="1383128"/>
            <a:ext cx="7039171" cy="4770537"/>
          </a:xfrm>
          <a:prstGeom prst="rect">
            <a:avLst/>
          </a:prstGeom>
          <a:noFill/>
        </p:spPr>
        <p:txBody>
          <a:bodyPr wrap="square" rtlCol="0">
            <a:spAutoFit/>
          </a:bodyPr>
          <a:lstStyle/>
          <a:p>
            <a:pPr marL="571500" indent="-571500">
              <a:buClr>
                <a:srgbClr val="FF0000"/>
              </a:buClr>
              <a:buFont typeface="Arial" panose="020B0604020202020204" pitchFamily="34" charset="0"/>
              <a:buChar char="•"/>
            </a:pPr>
            <a:r>
              <a:rPr lang="en-US" sz="4000" dirty="0">
                <a:solidFill>
                  <a:srgbClr val="FF0000"/>
                </a:solidFill>
                <a:latin typeface="Nissan" panose="02000000000000000000" pitchFamily="2" charset="0"/>
                <a:cs typeface="Nissan" panose="02000000000000000000" pitchFamily="2" charset="0"/>
              </a:rPr>
              <a:t>Use X to your advantage</a:t>
            </a:r>
          </a:p>
          <a:p>
            <a:pPr marL="571500" indent="-571500">
              <a:buClr>
                <a:srgbClr val="FF0000"/>
              </a:buClr>
              <a:buFont typeface="Arial" panose="020B0604020202020204" pitchFamily="34" charset="0"/>
              <a:buChar char="•"/>
            </a:pPr>
            <a:r>
              <a:rPr lang="en-US" sz="4000" dirty="0">
                <a:solidFill>
                  <a:srgbClr val="FF0000"/>
                </a:solidFill>
                <a:latin typeface="Nissan" panose="02000000000000000000" pitchFamily="2" charset="0"/>
                <a:cs typeface="Nissan" panose="02000000000000000000" pitchFamily="2" charset="0"/>
              </a:rPr>
              <a:t>DM coaches on your list. Make sure your DMs are open.</a:t>
            </a:r>
          </a:p>
          <a:p>
            <a:pPr marL="571500" indent="-571500">
              <a:buClr>
                <a:srgbClr val="FF0000"/>
              </a:buClr>
              <a:buFont typeface="Arial" panose="020B0604020202020204" pitchFamily="34" charset="0"/>
              <a:buChar char="•"/>
            </a:pPr>
            <a:r>
              <a:rPr lang="en-US" sz="4000" dirty="0">
                <a:solidFill>
                  <a:srgbClr val="FF0000"/>
                </a:solidFill>
                <a:latin typeface="Nissan" panose="02000000000000000000" pitchFamily="2" charset="0"/>
                <a:cs typeface="Nissan" panose="02000000000000000000" pitchFamily="2" charset="0"/>
              </a:rPr>
              <a:t>Be careful what you Like/Tweet/Retweet</a:t>
            </a:r>
          </a:p>
          <a:p>
            <a:pPr marL="571500" indent="-571500">
              <a:buClr>
                <a:srgbClr val="FF0000"/>
              </a:buClr>
              <a:buFont typeface="Arial" panose="020B0604020202020204" pitchFamily="34" charset="0"/>
              <a:buChar char="•"/>
            </a:pPr>
            <a:r>
              <a:rPr lang="en-US" sz="4000" dirty="0">
                <a:solidFill>
                  <a:srgbClr val="FF0000"/>
                </a:solidFill>
                <a:latin typeface="Nissan" panose="02000000000000000000" pitchFamily="2" charset="0"/>
                <a:cs typeface="Nissan" panose="02000000000000000000" pitchFamily="2" charset="0"/>
              </a:rPr>
              <a:t>Tag a college coach on your athletic tweets</a:t>
            </a:r>
          </a:p>
          <a:p>
            <a:pPr algn="ctr"/>
            <a:endParaRPr lang="en-US" sz="2400" dirty="0">
              <a:solidFill>
                <a:schemeClr val="bg1"/>
              </a:solidFill>
              <a:latin typeface="Nissan" panose="02000000000000000000" pitchFamily="2" charset="0"/>
              <a:cs typeface="Nissan" panose="02000000000000000000" pitchFamily="2" charset="0"/>
            </a:endParaRPr>
          </a:p>
        </p:txBody>
      </p:sp>
      <p:pic>
        <p:nvPicPr>
          <p:cNvPr id="3078" name="Picture 6">
            <a:extLst>
              <a:ext uri="{FF2B5EF4-FFF2-40B4-BE49-F238E27FC236}">
                <a16:creationId xmlns:a16="http://schemas.microsoft.com/office/drawing/2014/main" id="{DDBB4A26-CB36-9687-79CC-AB1815320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44"/>
            <a:ext cx="4033418" cy="68250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udl Information">
            <a:extLst>
              <a:ext uri="{FF2B5EF4-FFF2-40B4-BE49-F238E27FC236}">
                <a16:creationId xmlns:a16="http://schemas.microsoft.com/office/drawing/2014/main" id="{56AD4FE9-115D-F885-E785-3204BAEE7711}"/>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8299" t="18588" r="28819" b="18588"/>
          <a:stretch/>
        </p:blipFill>
        <p:spPr bwMode="auto">
          <a:xfrm>
            <a:off x="2714368" y="2869407"/>
            <a:ext cx="305009" cy="29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617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p:nvPr/>
        </p:nvSpPr>
        <p:spPr>
          <a:xfrm>
            <a:off x="206039" y="116114"/>
            <a:ext cx="117799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dirty="0">
                <a:solidFill>
                  <a:schemeClr val="dk1"/>
                </a:solidFill>
                <a:latin typeface="Arial Black"/>
                <a:ea typeface="Arial Black"/>
                <a:cs typeface="Arial Black"/>
                <a:sym typeface="Arial Black"/>
              </a:rPr>
              <a:t>FOOTBALL</a:t>
            </a:r>
            <a:r>
              <a:rPr lang="en-US" sz="3600" b="0" i="0" u="sng" strike="noStrike" cap="none" dirty="0">
                <a:solidFill>
                  <a:schemeClr val="dk1"/>
                </a:solidFill>
                <a:latin typeface="Arial Black"/>
                <a:ea typeface="Arial Black"/>
                <a:cs typeface="Arial Black"/>
                <a:sym typeface="Arial Black"/>
              </a:rPr>
              <a:t> CLUB OFFICERS</a:t>
            </a:r>
            <a:endParaRPr dirty="0"/>
          </a:p>
        </p:txBody>
      </p:sp>
      <p:sp>
        <p:nvSpPr>
          <p:cNvPr id="210" name="Google Shape;210;p18"/>
          <p:cNvSpPr txBox="1"/>
          <p:nvPr/>
        </p:nvSpPr>
        <p:spPr>
          <a:xfrm>
            <a:off x="1193799" y="1182231"/>
            <a:ext cx="98043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a:p>
        </p:txBody>
      </p:sp>
      <p:sp>
        <p:nvSpPr>
          <p:cNvPr id="211" name="Google Shape;211;p18"/>
          <p:cNvSpPr txBox="1"/>
          <p:nvPr/>
        </p:nvSpPr>
        <p:spPr>
          <a:xfrm>
            <a:off x="1779390" y="1428483"/>
            <a:ext cx="9804300" cy="4247286"/>
          </a:xfrm>
          <a:prstGeom prst="rect">
            <a:avLst/>
          </a:prstGeom>
          <a:noFill/>
          <a:ln>
            <a:noFill/>
          </a:ln>
        </p:spPr>
        <p:txBody>
          <a:bodyPr spcFirstLastPara="1" wrap="square" lIns="91425" tIns="91425" rIns="91425" bIns="91425" anchor="t" anchorCtr="0">
            <a:spAutoFit/>
          </a:bodyPr>
          <a:lstStyle/>
          <a:p>
            <a:pPr>
              <a:lnSpc>
                <a:spcPct val="150000"/>
              </a:lnSpc>
            </a:pPr>
            <a:r>
              <a:rPr lang="en-US" sz="4400" i="1" u="sng" dirty="0">
                <a:solidFill>
                  <a:schemeClr val="dk1"/>
                </a:solidFill>
              </a:rPr>
              <a:t>President</a:t>
            </a:r>
            <a:r>
              <a:rPr lang="en-US" sz="4400" i="1" dirty="0">
                <a:solidFill>
                  <a:schemeClr val="dk1"/>
                </a:solidFill>
              </a:rPr>
              <a:t> – Chris Boone</a:t>
            </a:r>
          </a:p>
          <a:p>
            <a:pPr>
              <a:lnSpc>
                <a:spcPct val="150000"/>
              </a:lnSpc>
            </a:pPr>
            <a:r>
              <a:rPr lang="en-US" sz="4400" i="1" u="sng" dirty="0">
                <a:solidFill>
                  <a:schemeClr val="dk1"/>
                </a:solidFill>
              </a:rPr>
              <a:t>Vice President </a:t>
            </a:r>
            <a:r>
              <a:rPr lang="en-US" sz="4400" i="1" dirty="0">
                <a:solidFill>
                  <a:schemeClr val="dk1"/>
                </a:solidFill>
              </a:rPr>
              <a:t>– Clint Harris</a:t>
            </a:r>
          </a:p>
          <a:p>
            <a:pPr>
              <a:lnSpc>
                <a:spcPct val="150000"/>
              </a:lnSpc>
            </a:pPr>
            <a:r>
              <a:rPr lang="en-US" sz="4400" i="1" u="sng" dirty="0">
                <a:solidFill>
                  <a:schemeClr val="dk1"/>
                </a:solidFill>
              </a:rPr>
              <a:t>Secretary </a:t>
            </a:r>
            <a:r>
              <a:rPr lang="en-US" sz="4400" i="1" dirty="0">
                <a:solidFill>
                  <a:schemeClr val="dk1"/>
                </a:solidFill>
              </a:rPr>
              <a:t>– Branson Parker</a:t>
            </a:r>
          </a:p>
          <a:p>
            <a:pPr>
              <a:lnSpc>
                <a:spcPct val="150000"/>
              </a:lnSpc>
            </a:pPr>
            <a:r>
              <a:rPr lang="en-US" sz="4400" i="1" u="sng" dirty="0">
                <a:solidFill>
                  <a:schemeClr val="dk1"/>
                </a:solidFill>
              </a:rPr>
              <a:t>Treasurer</a:t>
            </a:r>
            <a:r>
              <a:rPr lang="en-US" sz="4400" i="1" dirty="0">
                <a:solidFill>
                  <a:schemeClr val="dk1"/>
                </a:solidFill>
              </a:rPr>
              <a:t> – Jill Boone</a:t>
            </a:r>
            <a:endParaRPr sz="4400" i="1"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0"/>
          <p:cNvSpPr txBox="1"/>
          <p:nvPr/>
        </p:nvSpPr>
        <p:spPr>
          <a:xfrm>
            <a:off x="972457" y="2326083"/>
            <a:ext cx="10331333"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Tyler Legacy Head Football Coach: Beau Trahan</a:t>
            </a:r>
            <a:endParaRPr/>
          </a:p>
          <a:p>
            <a:pPr marL="0" marR="0" lvl="0" indent="0" algn="ctr"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Email: </a:t>
            </a:r>
            <a:r>
              <a:rPr lang="en-US" sz="2000" b="0" i="0" u="sng" strike="noStrike" cap="none">
                <a:solidFill>
                  <a:schemeClr val="dk1"/>
                </a:solidFill>
                <a:latin typeface="Arial Black"/>
                <a:ea typeface="Arial Black"/>
                <a:cs typeface="Arial Black"/>
                <a:sym typeface="Arial Black"/>
                <a:hlinkClick r:id="rId3">
                  <a:extLst>
                    <a:ext uri="{A12FA001-AC4F-418D-AE19-62706E023703}">
                      <ahyp:hlinkClr xmlns:ahyp="http://schemas.microsoft.com/office/drawing/2018/hyperlinkcolor" val="tx"/>
                    </a:ext>
                  </a:extLst>
                </a:hlinkClick>
              </a:rPr>
              <a:t>beau.trahan@tylerisd.org</a:t>
            </a:r>
            <a:r>
              <a:rPr lang="en-US" sz="2000" b="0" i="0" u="none" strike="noStrike" cap="none">
                <a:solidFill>
                  <a:schemeClr val="dk1"/>
                </a:solidFill>
                <a:latin typeface="Arial Black"/>
                <a:ea typeface="Arial Black"/>
                <a:cs typeface="Arial Black"/>
                <a:sym typeface="Arial Black"/>
              </a:rPr>
              <a:t> </a:t>
            </a:r>
            <a:endParaRPr/>
          </a:p>
          <a:p>
            <a:pPr marL="0" marR="0" lvl="0" indent="0" algn="ctr"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Phone: 903-262-2670</a:t>
            </a:r>
            <a:endParaRPr/>
          </a:p>
          <a:p>
            <a:pPr marL="0" marR="0" lvl="0" indent="0" algn="l" rtl="0">
              <a:spcBef>
                <a:spcPts val="0"/>
              </a:spcBef>
              <a:spcAft>
                <a:spcPts val="0"/>
              </a:spcAft>
              <a:buNone/>
            </a:pPr>
            <a:endParaRPr sz="2000">
              <a:solidFill>
                <a:schemeClr val="dk1"/>
              </a:solidFill>
              <a:latin typeface="Arial Black"/>
              <a:ea typeface="Arial Black"/>
              <a:cs typeface="Arial Black"/>
              <a:sym typeface="Arial Black"/>
            </a:endParaRPr>
          </a:p>
          <a:p>
            <a:pPr marL="0" marR="0" lvl="0" indent="0" algn="l" rtl="0">
              <a:spcBef>
                <a:spcPts val="0"/>
              </a:spcBef>
              <a:spcAft>
                <a:spcPts val="0"/>
              </a:spcAft>
              <a:buNone/>
            </a:pPr>
            <a:endParaRPr sz="2000">
              <a:solidFill>
                <a:schemeClr val="dk1"/>
              </a:solidFill>
              <a:latin typeface="Arial Black"/>
              <a:ea typeface="Arial Black"/>
              <a:cs typeface="Arial Black"/>
              <a:sym typeface="Arial Black"/>
            </a:endParaRPr>
          </a:p>
          <a:p>
            <a:pPr marL="0" marR="0" lvl="0" indent="0" algn="ctr" rtl="0">
              <a:spcBef>
                <a:spcPts val="0"/>
              </a:spcBef>
              <a:spcAft>
                <a:spcPts val="0"/>
              </a:spcAft>
              <a:buNone/>
            </a:pPr>
            <a:r>
              <a:rPr lang="en-US" sz="2000">
                <a:solidFill>
                  <a:schemeClr val="dk1"/>
                </a:solidFill>
                <a:latin typeface="Arial Black"/>
                <a:ea typeface="Arial Black"/>
                <a:cs typeface="Arial Black"/>
                <a:sym typeface="Arial Black"/>
              </a:rPr>
              <a:t>Important Website:</a:t>
            </a:r>
            <a:endParaRPr/>
          </a:p>
          <a:p>
            <a:pPr marL="0" marR="0" lvl="0" indent="0" algn="ctr" rtl="0">
              <a:spcBef>
                <a:spcPts val="0"/>
              </a:spcBef>
              <a:spcAft>
                <a:spcPts val="0"/>
              </a:spcAft>
              <a:buNone/>
            </a:pPr>
            <a:r>
              <a:rPr lang="en-US" sz="2000" u="sng">
                <a:solidFill>
                  <a:schemeClr val="dk1"/>
                </a:solidFill>
                <a:latin typeface="Arial Black"/>
                <a:ea typeface="Arial Black"/>
                <a:cs typeface="Arial Black"/>
                <a:sym typeface="Arial Black"/>
                <a:hlinkClick r:id="rId4">
                  <a:extLst>
                    <a:ext uri="{A12FA001-AC4F-418D-AE19-62706E023703}">
                      <ahyp:hlinkClr xmlns:ahyp="http://schemas.microsoft.com/office/drawing/2018/hyperlinkcolor" val="tx"/>
                    </a:ext>
                  </a:extLst>
                </a:hlinkClick>
              </a:rPr>
              <a:t>www.tylerisd.org</a:t>
            </a:r>
            <a:r>
              <a:rPr lang="en-US" sz="2000">
                <a:solidFill>
                  <a:schemeClr val="dk1"/>
                </a:solidFill>
                <a:latin typeface="Arial Black"/>
                <a:ea typeface="Arial Black"/>
                <a:cs typeface="Arial Black"/>
                <a:sym typeface="Arial Black"/>
              </a:rPr>
              <a:t> (Click on athletics to locate policies for District / UIL)</a:t>
            </a:r>
            <a:endParaRPr sz="2800">
              <a:solidFill>
                <a:schemeClr val="dk1"/>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p:nvPr/>
        </p:nvSpPr>
        <p:spPr>
          <a:xfrm>
            <a:off x="963038" y="116114"/>
            <a:ext cx="99611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u="sng" dirty="0">
                <a:solidFill>
                  <a:schemeClr val="dk1"/>
                </a:solidFill>
                <a:latin typeface="Arial Black"/>
                <a:sym typeface="Arial Black"/>
              </a:rPr>
              <a:t>ATHLETIC TRAINING STAFF</a:t>
            </a:r>
            <a:endParaRPr dirty="0"/>
          </a:p>
        </p:txBody>
      </p:sp>
      <p:sp>
        <p:nvSpPr>
          <p:cNvPr id="2" name="Google Shape;89;p2">
            <a:extLst>
              <a:ext uri="{FF2B5EF4-FFF2-40B4-BE49-F238E27FC236}">
                <a16:creationId xmlns:a16="http://schemas.microsoft.com/office/drawing/2014/main" id="{E3201ED2-F835-C60F-A2E6-F3D8C23DEA60}"/>
              </a:ext>
            </a:extLst>
          </p:cNvPr>
          <p:cNvSpPr txBox="1"/>
          <p:nvPr/>
        </p:nvSpPr>
        <p:spPr>
          <a:xfrm>
            <a:off x="2808051" y="1806679"/>
            <a:ext cx="6575898" cy="380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u="sng" dirty="0">
                <a:solidFill>
                  <a:schemeClr val="dk1"/>
                </a:solidFill>
              </a:rPr>
              <a:t>Head Athletic Trainer </a:t>
            </a:r>
            <a:r>
              <a:rPr lang="en-US" sz="2800" b="1" i="1" dirty="0">
                <a:solidFill>
                  <a:schemeClr val="dk1"/>
                </a:solidFill>
              </a:rPr>
              <a:t>– Amy Langley</a:t>
            </a:r>
          </a:p>
          <a:p>
            <a:pPr marL="0" marR="0" lvl="0" indent="0" algn="l" rtl="0">
              <a:spcBef>
                <a:spcPts val="0"/>
              </a:spcBef>
              <a:spcAft>
                <a:spcPts val="0"/>
              </a:spcAft>
              <a:buNone/>
            </a:pPr>
            <a:endParaRPr lang="en-US" sz="2800" b="1" i="1" dirty="0">
              <a:solidFill>
                <a:schemeClr val="dk1"/>
              </a:solidFill>
            </a:endParaRPr>
          </a:p>
          <a:p>
            <a:pPr marL="0" marR="0" lvl="0" indent="0" algn="l" rtl="0">
              <a:spcBef>
                <a:spcPts val="0"/>
              </a:spcBef>
              <a:spcAft>
                <a:spcPts val="0"/>
              </a:spcAft>
              <a:buNone/>
            </a:pPr>
            <a:r>
              <a:rPr lang="en-US" sz="2800" b="1" i="1" u="sng" dirty="0">
                <a:solidFill>
                  <a:schemeClr val="dk1"/>
                </a:solidFill>
              </a:rPr>
              <a:t>Assistant AT </a:t>
            </a:r>
            <a:r>
              <a:rPr lang="en-US" sz="2800" b="1" i="1" dirty="0">
                <a:solidFill>
                  <a:schemeClr val="dk1"/>
                </a:solidFill>
              </a:rPr>
              <a:t>– Aaron Gibson</a:t>
            </a:r>
          </a:p>
          <a:p>
            <a:pPr marL="0" marR="0" lvl="0" indent="0" algn="l" rtl="0">
              <a:spcBef>
                <a:spcPts val="0"/>
              </a:spcBef>
              <a:spcAft>
                <a:spcPts val="0"/>
              </a:spcAft>
              <a:buNone/>
            </a:pPr>
            <a:r>
              <a:rPr lang="en-US" sz="2800" b="1" i="1" u="sng" dirty="0">
                <a:solidFill>
                  <a:schemeClr val="dk1"/>
                </a:solidFill>
              </a:rPr>
              <a:t>Assistant AT </a:t>
            </a:r>
            <a:r>
              <a:rPr lang="en-US" sz="2800" b="1" i="1" dirty="0">
                <a:solidFill>
                  <a:schemeClr val="dk1"/>
                </a:solidFill>
              </a:rPr>
              <a:t>– Abbey Lowery</a:t>
            </a:r>
          </a:p>
          <a:p>
            <a:pPr lvl="0"/>
            <a:r>
              <a:rPr lang="en-US" sz="2800" b="1" i="1" u="sng" dirty="0">
                <a:solidFill>
                  <a:schemeClr val="dk1"/>
                </a:solidFill>
              </a:rPr>
              <a:t>Assistant AT </a:t>
            </a:r>
            <a:r>
              <a:rPr lang="en-US" sz="2800" b="1" i="1" dirty="0">
                <a:solidFill>
                  <a:schemeClr val="dk1"/>
                </a:solidFill>
              </a:rPr>
              <a:t>– Ashley Coker</a:t>
            </a:r>
          </a:p>
          <a:p>
            <a:pPr marL="0" marR="0" lvl="0" indent="0" algn="l" rtl="0">
              <a:spcBef>
                <a:spcPts val="0"/>
              </a:spcBef>
              <a:spcAft>
                <a:spcPts val="0"/>
              </a:spcAft>
              <a:buNone/>
            </a:pPr>
            <a:r>
              <a:rPr lang="en-US" sz="2800" b="1" i="1" u="sng" dirty="0">
                <a:solidFill>
                  <a:schemeClr val="dk1"/>
                </a:solidFill>
              </a:rPr>
              <a:t>Assistant AT </a:t>
            </a:r>
            <a:r>
              <a:rPr lang="en-US" sz="2800" b="1" i="1" dirty="0">
                <a:solidFill>
                  <a:schemeClr val="dk1"/>
                </a:solidFill>
              </a:rPr>
              <a:t>– Laura Barker</a:t>
            </a:r>
            <a:endParaRPr sz="2800" b="1" i="1" dirty="0">
              <a:solidFill>
                <a:schemeClr val="dk1"/>
              </a:solidFill>
            </a:endParaRPr>
          </a:p>
          <a:p>
            <a:pPr marL="0" marR="0" lvl="0" indent="0" algn="l" rtl="0">
              <a:spcBef>
                <a:spcPts val="0"/>
              </a:spcBef>
              <a:spcAft>
                <a:spcPts val="0"/>
              </a:spcAft>
              <a:buNone/>
            </a:pPr>
            <a:endParaRPr lang="en-US" sz="2800" b="1" i="1" dirty="0">
              <a:solidFill>
                <a:schemeClr val="dk1"/>
              </a:solidFill>
            </a:endParaRPr>
          </a:p>
          <a:p>
            <a:pPr marL="0" marR="0" lvl="0" indent="0" algn="l" rtl="0">
              <a:spcBef>
                <a:spcPts val="0"/>
              </a:spcBef>
              <a:spcAft>
                <a:spcPts val="0"/>
              </a:spcAft>
              <a:buNone/>
            </a:pPr>
            <a:r>
              <a:rPr lang="en-US" sz="2800" b="1" i="1" u="sng" dirty="0">
                <a:solidFill>
                  <a:schemeClr val="dk1"/>
                </a:solidFill>
              </a:rPr>
              <a:t>Team Physician </a:t>
            </a:r>
            <a:r>
              <a:rPr lang="en-US" sz="2800" b="1" i="1" dirty="0">
                <a:solidFill>
                  <a:schemeClr val="dk1"/>
                </a:solidFill>
              </a:rPr>
              <a:t>– Dr. Arizpe</a:t>
            </a:r>
            <a:endParaRPr sz="2800" b="1" i="1" dirty="0">
              <a:solidFill>
                <a:schemeClr val="dk1"/>
              </a:solidFill>
            </a:endParaRPr>
          </a:p>
          <a:p>
            <a:pPr marL="0" marR="0" lvl="0" indent="0" algn="l" rtl="0">
              <a:spcBef>
                <a:spcPts val="0"/>
              </a:spcBef>
              <a:spcAft>
                <a:spcPts val="0"/>
              </a:spcAft>
              <a:buNone/>
            </a:pPr>
            <a:endParaRPr sz="1700" b="1" i="1"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qr code on a white background&#10;&#10;AI-generated content may be incorrect.">
            <a:extLst>
              <a:ext uri="{FF2B5EF4-FFF2-40B4-BE49-F238E27FC236}">
                <a16:creationId xmlns:a16="http://schemas.microsoft.com/office/drawing/2014/main" id="{85AD411E-0116-9D40-9510-101E69EB2086}"/>
              </a:ext>
            </a:extLst>
          </p:cNvPr>
          <p:cNvPicPr>
            <a:picLocks noChangeAspect="1"/>
          </p:cNvPicPr>
          <p:nvPr/>
        </p:nvPicPr>
        <p:blipFill>
          <a:blip r:embed="rId2"/>
          <a:stretch>
            <a:fillRect/>
          </a:stretch>
        </p:blipFill>
        <p:spPr>
          <a:xfrm>
            <a:off x="3705213" y="452284"/>
            <a:ext cx="4781573" cy="5928851"/>
          </a:xfrm>
          <a:prstGeom prst="rect">
            <a:avLst/>
          </a:prstGeom>
        </p:spPr>
      </p:pic>
    </p:spTree>
    <p:extLst>
      <p:ext uri="{BB962C8B-B14F-4D97-AF65-F5344CB8AC3E}">
        <p14:creationId xmlns:p14="http://schemas.microsoft.com/office/powerpoint/2010/main" val="309216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558800" y="116114"/>
            <a:ext cx="11074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sng" strike="noStrike" cap="none" dirty="0">
                <a:solidFill>
                  <a:schemeClr val="dk1"/>
                </a:solidFill>
                <a:latin typeface="Arial Black"/>
                <a:ea typeface="Arial Black"/>
                <a:cs typeface="Arial Black"/>
                <a:sym typeface="Arial Black"/>
              </a:rPr>
              <a:t>COMMUNICATION WITH PARENTS</a:t>
            </a:r>
            <a:endParaRPr dirty="0"/>
          </a:p>
        </p:txBody>
      </p:sp>
      <p:sp>
        <p:nvSpPr>
          <p:cNvPr id="103" name="Google Shape;103;p4"/>
          <p:cNvSpPr txBox="1"/>
          <p:nvPr/>
        </p:nvSpPr>
        <p:spPr>
          <a:xfrm>
            <a:off x="2953657" y="1363773"/>
            <a:ext cx="628468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u="none" strike="noStrike" cap="none" dirty="0">
                <a:solidFill>
                  <a:schemeClr val="dk1"/>
                </a:solidFill>
                <a:latin typeface="Arial"/>
                <a:ea typeface="Arial"/>
                <a:cs typeface="Arial"/>
                <a:sym typeface="Arial"/>
              </a:rPr>
              <a:t>This app is used for daily schedule changes, weather, information, etc. </a:t>
            </a:r>
            <a:endParaRPr sz="4000" b="1" i="1" u="none" strike="noStrike" cap="none" dirty="0">
              <a:solidFill>
                <a:schemeClr val="dk1"/>
              </a:solidFill>
              <a:latin typeface="Arial"/>
              <a:ea typeface="Arial"/>
              <a:cs typeface="Arial"/>
              <a:sym typeface="Arial"/>
            </a:endParaRPr>
          </a:p>
        </p:txBody>
      </p:sp>
      <p:pic>
        <p:nvPicPr>
          <p:cNvPr id="104" name="Google Shape;104;p4" descr="sportsYou | South Carolina High School Soccer Coaches Association"/>
          <p:cNvPicPr preferRelativeResize="0"/>
          <p:nvPr/>
        </p:nvPicPr>
        <p:blipFill rotWithShape="1">
          <a:blip r:embed="rId3">
            <a:alphaModFix/>
          </a:blip>
          <a:srcRect/>
          <a:stretch/>
        </p:blipFill>
        <p:spPr>
          <a:xfrm>
            <a:off x="1364164" y="554183"/>
            <a:ext cx="2014583" cy="2398868"/>
          </a:xfrm>
          <a:prstGeom prst="rect">
            <a:avLst/>
          </a:prstGeom>
          <a:noFill/>
          <a:ln>
            <a:noFill/>
          </a:ln>
        </p:spPr>
      </p:pic>
      <p:grpSp>
        <p:nvGrpSpPr>
          <p:cNvPr id="105" name="Google Shape;105;p4"/>
          <p:cNvGrpSpPr/>
          <p:nvPr/>
        </p:nvGrpSpPr>
        <p:grpSpPr>
          <a:xfrm>
            <a:off x="3985783" y="2807768"/>
            <a:ext cx="3772534" cy="3710925"/>
            <a:chOff x="1283924" y="2779098"/>
            <a:chExt cx="3772534" cy="3710925"/>
          </a:xfrm>
        </p:grpSpPr>
        <p:sp>
          <p:nvSpPr>
            <p:cNvPr id="107" name="Google Shape;107;p4"/>
            <p:cNvSpPr txBox="1"/>
            <p:nvPr/>
          </p:nvSpPr>
          <p:spPr>
            <a:xfrm>
              <a:off x="1283924" y="2779098"/>
              <a:ext cx="377253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FF0000"/>
                  </a:solidFill>
                  <a:latin typeface="Arial"/>
                  <a:ea typeface="Arial"/>
                  <a:cs typeface="Arial"/>
                  <a:sym typeface="Arial"/>
                </a:rPr>
                <a:t>All Parents</a:t>
              </a:r>
              <a:endParaRPr sz="3600" b="1" i="0" u="none" strike="noStrike" cap="none" dirty="0">
                <a:solidFill>
                  <a:srgbClr val="FF0000"/>
                </a:solidFill>
                <a:latin typeface="Arial"/>
                <a:ea typeface="Arial"/>
                <a:cs typeface="Arial"/>
                <a:sym typeface="Arial"/>
              </a:endParaRPr>
            </a:p>
          </p:txBody>
        </p:sp>
        <p:sp>
          <p:nvSpPr>
            <p:cNvPr id="108" name="Google Shape;108;p4"/>
            <p:cNvSpPr/>
            <p:nvPr/>
          </p:nvSpPr>
          <p:spPr>
            <a:xfrm>
              <a:off x="1360441" y="3429000"/>
              <a:ext cx="3619500" cy="306102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9" name="Google Shape;109;p4"/>
            <p:cNvSpPr txBox="1"/>
            <p:nvPr/>
          </p:nvSpPr>
          <p:spPr>
            <a:xfrm>
              <a:off x="1283924" y="3670095"/>
              <a:ext cx="377253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err="1">
                  <a:solidFill>
                    <a:schemeClr val="dk1"/>
                  </a:solidFill>
                  <a:latin typeface="Arial"/>
                  <a:ea typeface="Arial"/>
                  <a:cs typeface="Arial"/>
                  <a:sym typeface="Arial"/>
                </a:rPr>
                <a:t>Code:QUDF-XWXW</a:t>
              </a:r>
              <a:endParaRPr sz="2800" b="1" i="0" u="none" strike="noStrike" cap="none" dirty="0">
                <a:solidFill>
                  <a:schemeClr val="dk1"/>
                </a:solidFill>
                <a:latin typeface="Arial"/>
                <a:ea typeface="Arial"/>
                <a:cs typeface="Arial"/>
                <a:sym typeface="Arial"/>
              </a:endParaRPr>
            </a:p>
          </p:txBody>
        </p:sp>
      </p:grpSp>
      <p:pic>
        <p:nvPicPr>
          <p:cNvPr id="115" name="Google Shape;115;p4" descr="sportsYou | South Carolina High School Soccer Coaches Association"/>
          <p:cNvPicPr preferRelativeResize="0"/>
          <p:nvPr/>
        </p:nvPicPr>
        <p:blipFill rotWithShape="1">
          <a:blip r:embed="rId3">
            <a:alphaModFix/>
          </a:blip>
          <a:srcRect/>
          <a:stretch/>
        </p:blipFill>
        <p:spPr>
          <a:xfrm>
            <a:off x="8813254" y="554183"/>
            <a:ext cx="2014583" cy="2398868"/>
          </a:xfrm>
          <a:prstGeom prst="rect">
            <a:avLst/>
          </a:prstGeom>
          <a:noFill/>
          <a:ln>
            <a:noFill/>
          </a:ln>
        </p:spPr>
      </p:pic>
      <p:pic>
        <p:nvPicPr>
          <p:cNvPr id="2" name="Picture 1" descr="QR Code for 25-26 Football Parents">
            <a:extLst>
              <a:ext uri="{FF2B5EF4-FFF2-40B4-BE49-F238E27FC236}">
                <a16:creationId xmlns:a16="http://schemas.microsoft.com/office/drawing/2014/main" id="{3A2224FD-17AD-943D-8C8F-6FDE7C6923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6009" y="4221985"/>
            <a:ext cx="2322576" cy="21177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p:nvPr/>
        </p:nvSpPr>
        <p:spPr>
          <a:xfrm>
            <a:off x="558800" y="116114"/>
            <a:ext cx="11074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sng" strike="noStrike" cap="none" dirty="0">
                <a:solidFill>
                  <a:schemeClr val="dk1"/>
                </a:solidFill>
                <a:latin typeface="Arial Black"/>
                <a:ea typeface="Arial Black"/>
                <a:cs typeface="Arial Black"/>
                <a:sym typeface="Arial Black"/>
              </a:rPr>
              <a:t>COMMUNICATION WITH PARENTS &amp; PLAYERS</a:t>
            </a:r>
            <a:endParaRPr dirty="0"/>
          </a:p>
        </p:txBody>
      </p:sp>
      <p:sp>
        <p:nvSpPr>
          <p:cNvPr id="121" name="Google Shape;121;p5"/>
          <p:cNvSpPr txBox="1"/>
          <p:nvPr/>
        </p:nvSpPr>
        <p:spPr>
          <a:xfrm>
            <a:off x="2953657" y="4032592"/>
            <a:ext cx="6284686"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u="none" strike="noStrike" cap="none" dirty="0">
                <a:solidFill>
                  <a:schemeClr val="dk1"/>
                </a:solidFill>
                <a:latin typeface="Arial"/>
                <a:ea typeface="Arial"/>
                <a:cs typeface="Arial"/>
                <a:sym typeface="Arial"/>
              </a:rPr>
              <a:t>This app/website is used for season schedules, all forms, &amp; other information. </a:t>
            </a:r>
            <a:endParaRPr sz="4400" b="1" i="1" u="none" strike="noStrike" cap="none" dirty="0">
              <a:solidFill>
                <a:schemeClr val="dk1"/>
              </a:solidFill>
              <a:latin typeface="Arial"/>
              <a:ea typeface="Arial"/>
              <a:cs typeface="Arial"/>
              <a:sym typeface="Arial"/>
            </a:endParaRPr>
          </a:p>
        </p:txBody>
      </p:sp>
      <p:pic>
        <p:nvPicPr>
          <p:cNvPr id="122" name="Google Shape;122;p5" descr="How to Complete Online Forms"/>
          <p:cNvPicPr preferRelativeResize="0"/>
          <p:nvPr/>
        </p:nvPicPr>
        <p:blipFill rotWithShape="1">
          <a:blip r:embed="rId3">
            <a:alphaModFix/>
          </a:blip>
          <a:srcRect/>
          <a:stretch/>
        </p:blipFill>
        <p:spPr>
          <a:xfrm>
            <a:off x="2817896" y="741868"/>
            <a:ext cx="6556208" cy="1606487"/>
          </a:xfrm>
          <a:prstGeom prst="rect">
            <a:avLst/>
          </a:prstGeom>
          <a:noFill/>
          <a:ln>
            <a:noFill/>
          </a:ln>
        </p:spPr>
      </p:pic>
      <p:pic>
        <p:nvPicPr>
          <p:cNvPr id="123" name="Google Shape;123;p5" descr="Rank One - Apps on Google Play"/>
          <p:cNvPicPr preferRelativeResize="0"/>
          <p:nvPr/>
        </p:nvPicPr>
        <p:blipFill rotWithShape="1">
          <a:blip r:embed="rId4">
            <a:alphaModFix/>
          </a:blip>
          <a:srcRect/>
          <a:stretch/>
        </p:blipFill>
        <p:spPr>
          <a:xfrm>
            <a:off x="5422900" y="2385126"/>
            <a:ext cx="1346200" cy="134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D928-F942-BED5-818B-0E7D8FC87D6D}"/>
              </a:ext>
            </a:extLst>
          </p:cNvPr>
          <p:cNvSpPr>
            <a:spLocks noGrp="1"/>
          </p:cNvSpPr>
          <p:nvPr>
            <p:ph type="title"/>
          </p:nvPr>
        </p:nvSpPr>
        <p:spPr>
          <a:xfrm>
            <a:off x="838200" y="202131"/>
            <a:ext cx="10515600" cy="577515"/>
          </a:xfrm>
        </p:spPr>
        <p:txBody>
          <a:bodyPr>
            <a:normAutofit fontScale="90000"/>
          </a:bodyPr>
          <a:lstStyle/>
          <a:p>
            <a:pPr algn="ctr"/>
            <a:r>
              <a:rPr lang="en-US" dirty="0"/>
              <a:t>Tyler Legacy Athletics Website</a:t>
            </a:r>
          </a:p>
        </p:txBody>
      </p:sp>
      <p:sp>
        <p:nvSpPr>
          <p:cNvPr id="3" name="Text Placeholder 2">
            <a:extLst>
              <a:ext uri="{FF2B5EF4-FFF2-40B4-BE49-F238E27FC236}">
                <a16:creationId xmlns:a16="http://schemas.microsoft.com/office/drawing/2014/main" id="{8F663F81-5171-F552-E597-20BE3F7E8A6F}"/>
              </a:ext>
            </a:extLst>
          </p:cNvPr>
          <p:cNvSpPr>
            <a:spLocks noGrp="1"/>
          </p:cNvSpPr>
          <p:nvPr>
            <p:ph type="body" idx="1"/>
          </p:nvPr>
        </p:nvSpPr>
        <p:spPr>
          <a:xfrm>
            <a:off x="838200" y="779646"/>
            <a:ext cx="10515600" cy="5397317"/>
          </a:xfrm>
        </p:spPr>
        <p:txBody>
          <a:bodyPr/>
          <a:lstStyle/>
          <a:p>
            <a:r>
              <a:rPr lang="en-US" dirty="0">
                <a:hlinkClick r:id="rId2"/>
              </a:rPr>
              <a:t>Tyler ISD Athletics Website</a:t>
            </a:r>
            <a:endParaRPr lang="en-US" dirty="0"/>
          </a:p>
        </p:txBody>
      </p:sp>
      <p:pic>
        <p:nvPicPr>
          <p:cNvPr id="5" name="Picture 4" descr="A screenshot of a video game&#10;&#10;AI-generated content may be incorrect.">
            <a:extLst>
              <a:ext uri="{FF2B5EF4-FFF2-40B4-BE49-F238E27FC236}">
                <a16:creationId xmlns:a16="http://schemas.microsoft.com/office/drawing/2014/main" id="{151A31C4-8A92-3344-98F1-5EC7353D75E5}"/>
              </a:ext>
            </a:extLst>
          </p:cNvPr>
          <p:cNvPicPr>
            <a:picLocks noChangeAspect="1"/>
          </p:cNvPicPr>
          <p:nvPr/>
        </p:nvPicPr>
        <p:blipFill>
          <a:blip r:embed="rId3"/>
          <a:stretch>
            <a:fillRect/>
          </a:stretch>
        </p:blipFill>
        <p:spPr>
          <a:xfrm>
            <a:off x="978408" y="1581912"/>
            <a:ext cx="9372599" cy="4160520"/>
          </a:xfrm>
          <a:prstGeom prst="rect">
            <a:avLst/>
          </a:prstGeom>
        </p:spPr>
      </p:pic>
    </p:spTree>
    <p:extLst>
      <p:ext uri="{BB962C8B-B14F-4D97-AF65-F5344CB8AC3E}">
        <p14:creationId xmlns:p14="http://schemas.microsoft.com/office/powerpoint/2010/main" val="398278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p:nvPr/>
        </p:nvSpPr>
        <p:spPr>
          <a:xfrm>
            <a:off x="206039" y="116114"/>
            <a:ext cx="1177992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TICKETS FOR GAMES</a:t>
            </a:r>
            <a:endParaRPr dirty="0"/>
          </a:p>
        </p:txBody>
      </p:sp>
      <p:sp>
        <p:nvSpPr>
          <p:cNvPr id="129" name="Google Shape;129;p6"/>
          <p:cNvSpPr txBox="1"/>
          <p:nvPr/>
        </p:nvSpPr>
        <p:spPr>
          <a:xfrm>
            <a:off x="1193799" y="1182231"/>
            <a:ext cx="9804402" cy="284058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Posted online at </a:t>
            </a:r>
            <a:r>
              <a:rPr lang="en-US" sz="2400" b="0" i="0" u="none" strike="noStrike" cap="none" dirty="0">
                <a:solidFill>
                  <a:schemeClr val="dk1"/>
                </a:solidFill>
                <a:latin typeface="Arial"/>
                <a:ea typeface="Arial"/>
                <a:cs typeface="Arial"/>
                <a:sym typeface="Arial"/>
                <a:hlinkClick r:id="rId3"/>
              </a:rPr>
              <a:t>Tickets</a:t>
            </a:r>
            <a:endParaRPr sz="2800" b="0" i="0" u="none" strike="noStrike" cap="none" dirty="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Click on “TICKETING”</a:t>
            </a:r>
            <a:endParaRPr dirty="0"/>
          </a:p>
          <a:p>
            <a:pPr marL="457200" marR="0" lvl="0" indent="-457200" algn="l" rtl="0">
              <a:lnSpc>
                <a:spcPct val="15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Click on “TICKET INFORMATION AND PRICES” </a:t>
            </a:r>
            <a:endParaRPr dirty="0"/>
          </a:p>
          <a:p>
            <a:pPr marL="457200" marR="0" lvl="0" indent="-203200" algn="l" rtl="0">
              <a:lnSpc>
                <a:spcPct val="150000"/>
              </a:lnSpc>
              <a:spcBef>
                <a:spcPts val="0"/>
              </a:spcBef>
              <a:spcAft>
                <a:spcPts val="0"/>
              </a:spcAft>
              <a:buClr>
                <a:schemeClr val="dk1"/>
              </a:buClr>
              <a:buSzPts val="4000"/>
              <a:buFont typeface="Arial"/>
              <a:buNone/>
            </a:pPr>
            <a:endParaRPr sz="4000" b="0" i="1"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p:nvPr/>
        </p:nvSpPr>
        <p:spPr>
          <a:xfrm>
            <a:off x="206039" y="116114"/>
            <a:ext cx="11779922"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sng" strike="noStrike" cap="none" dirty="0">
                <a:solidFill>
                  <a:schemeClr val="dk1"/>
                </a:solidFill>
                <a:latin typeface="Arial Black"/>
                <a:ea typeface="Arial Black"/>
                <a:cs typeface="Arial Black"/>
                <a:sym typeface="Arial Black"/>
              </a:rPr>
              <a:t>CRITERIA FOR TEAM SELECTION</a:t>
            </a:r>
            <a:endParaRPr dirty="0"/>
          </a:p>
          <a:p>
            <a:pPr marL="0" marR="0" lvl="0" indent="0" algn="ctr" rtl="0">
              <a:spcBef>
                <a:spcPts val="0"/>
              </a:spcBef>
              <a:spcAft>
                <a:spcPts val="0"/>
              </a:spcAft>
              <a:buNone/>
            </a:pPr>
            <a:r>
              <a:rPr lang="en-US" sz="2800" b="0" i="0" u="sng" strike="noStrike" cap="none" dirty="0">
                <a:solidFill>
                  <a:schemeClr val="dk1"/>
                </a:solidFill>
                <a:latin typeface="Arial Black"/>
                <a:ea typeface="Arial Black"/>
                <a:cs typeface="Arial Black"/>
                <a:sym typeface="Arial Black"/>
              </a:rPr>
              <a:t>(FRESHMAN – JV – VARSITY)</a:t>
            </a:r>
            <a:endParaRPr dirty="0"/>
          </a:p>
        </p:txBody>
      </p:sp>
      <p:sp>
        <p:nvSpPr>
          <p:cNvPr id="204" name="Google Shape;204;p17"/>
          <p:cNvSpPr txBox="1"/>
          <p:nvPr/>
        </p:nvSpPr>
        <p:spPr>
          <a:xfrm>
            <a:off x="671208" y="1572711"/>
            <a:ext cx="11001983" cy="45242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Football is a no cut sport but… attendance, behavior, and grades can be grounds for removal from the program.</a:t>
            </a:r>
            <a:endParaRPr dirty="0"/>
          </a:p>
          <a:p>
            <a:pPr marL="0" marR="0" lvl="0" indent="0" algn="l" rtl="0">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Everyday, players are evaluated based on multiple individual drills, group sessions, and team scenarios as well as attitude, effort, and classroom behavior. We will hold our athletes to the highest standard for success after football. </a:t>
            </a:r>
            <a:endParaRPr dirty="0"/>
          </a:p>
          <a:p>
            <a:pPr marL="0" marR="0" lvl="0" indent="0" algn="l" rtl="0">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We as a coaching staff try to put players in the best position to benefit the student athlete and our program. </a:t>
            </a:r>
            <a:endParaRPr dirty="0"/>
          </a:p>
          <a:p>
            <a:pPr marL="0" marR="0" lvl="0" indent="0" algn="l" rtl="0">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panose="020B0604020202020204" pitchFamily="34" charset="0"/>
              <a:buChar char="•"/>
            </a:pPr>
            <a:r>
              <a:rPr lang="en-US" sz="2400" b="0" i="0" u="none" strike="noStrike" cap="none" dirty="0">
                <a:solidFill>
                  <a:schemeClr val="dk1"/>
                </a:solidFill>
                <a:latin typeface="Calibri"/>
                <a:ea typeface="Calibri"/>
                <a:cs typeface="Calibri"/>
                <a:sym typeface="Calibri"/>
              </a:rPr>
              <a:t>In sub-varsity games all players will have the opportunity to play in the game, as long as they are in good standing.</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1942</Words>
  <Application>Microsoft Office PowerPoint</Application>
  <PresentationFormat>Widescreen</PresentationFormat>
  <Paragraphs>147</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Government Agent BB</vt:lpstr>
      <vt:lpstr>Algerian</vt:lpstr>
      <vt:lpstr>Arabic Typesetting</vt:lpstr>
      <vt:lpstr>Nissan</vt:lpstr>
      <vt:lpstr>Arial</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Tyler Legacy Athletics Website</vt:lpstr>
      <vt:lpstr>PowerPoint Presentation</vt:lpstr>
      <vt:lpstr>PowerPoint Presentation</vt:lpstr>
      <vt:lpstr>PowerPoint Presentation</vt:lpstr>
      <vt:lpstr>Team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RULES</vt:lpstr>
      <vt:lpstr>GUARDIAN CAPS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Trahan, Brody</dc:creator>
  <cp:lastModifiedBy>Shillinglaw, Colin</cp:lastModifiedBy>
  <cp:revision>18</cp:revision>
  <dcterms:created xsi:type="dcterms:W3CDTF">2023-07-20T19:28:55Z</dcterms:created>
  <dcterms:modified xsi:type="dcterms:W3CDTF">2025-08-08T00:01:27Z</dcterms:modified>
</cp:coreProperties>
</file>